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sldIdLst>
    <p:sldId id="256" r:id="rId5"/>
    <p:sldId id="259" r:id="rId6"/>
    <p:sldId id="265" r:id="rId7"/>
    <p:sldId id="262" r:id="rId8"/>
    <p:sldId id="261" r:id="rId9"/>
    <p:sldId id="267" r:id="rId10"/>
    <p:sldId id="294" r:id="rId11"/>
    <p:sldId id="260" r:id="rId12"/>
    <p:sldId id="295" r:id="rId13"/>
    <p:sldId id="296" r:id="rId14"/>
    <p:sldId id="266" r:id="rId15"/>
    <p:sldId id="268" r:id="rId16"/>
    <p:sldId id="297" r:id="rId17"/>
    <p:sldId id="299" r:id="rId18"/>
    <p:sldId id="298" r:id="rId19"/>
    <p:sldId id="269" r:id="rId20"/>
    <p:sldId id="275" r:id="rId21"/>
    <p:sldId id="300" r:id="rId22"/>
    <p:sldId id="258" r:id="rId23"/>
    <p:sldId id="277" r:id="rId24"/>
    <p:sldId id="301" r:id="rId25"/>
    <p:sldId id="302" r:id="rId26"/>
    <p:sldId id="303" r:id="rId27"/>
    <p:sldId id="304" r:id="rId28"/>
    <p:sldId id="305" r:id="rId29"/>
    <p:sldId id="306" r:id="rId30"/>
    <p:sldId id="307" r:id="rId31"/>
    <p:sldId id="308" r:id="rId32"/>
    <p:sldId id="278" r:id="rId33"/>
    <p:sldId id="284" r:id="rId34"/>
    <p:sldId id="279" r:id="rId35"/>
    <p:sldId id="283" r:id="rId36"/>
    <p:sldId id="285" r:id="rId37"/>
    <p:sldId id="309" r:id="rId38"/>
    <p:sldId id="310" r:id="rId39"/>
    <p:sldId id="311" r:id="rId40"/>
    <p:sldId id="286" r:id="rId41"/>
    <p:sldId id="287" r:id="rId42"/>
    <p:sldId id="313" r:id="rId43"/>
    <p:sldId id="315" r:id="rId44"/>
    <p:sldId id="316" r:id="rId45"/>
    <p:sldId id="314" r:id="rId46"/>
    <p:sldId id="317" r:id="rId47"/>
    <p:sldId id="318" r:id="rId48"/>
    <p:sldId id="319" r:id="rId49"/>
    <p:sldId id="321" r:id="rId50"/>
    <p:sldId id="322" r:id="rId51"/>
    <p:sldId id="323" r:id="rId52"/>
    <p:sldId id="276" r:id="rId53"/>
    <p:sldId id="325" r:id="rId54"/>
    <p:sldId id="264" r:id="rId55"/>
  </p:sldIdLst>
  <p:sldSz cx="9144000" cy="6858000" type="screen4x3"/>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Vidak" initials="LV" lastIdx="1" clrIdx="0">
    <p:extLst>
      <p:ext uri="{19B8F6BF-5375-455C-9EA6-DF929625EA0E}">
        <p15:presenceInfo xmlns:p15="http://schemas.microsoft.com/office/powerpoint/2012/main" userId="Lori Vid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004A97"/>
    <a:srgbClr val="009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78" d="100"/>
          <a:sy n="78" d="100"/>
        </p:scale>
        <p:origin x="1613" y="62"/>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32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Vidak" userId="50fcd750-60ca-4161-8671-57e051968069" providerId="ADAL" clId="{586DDFC9-2C49-4C06-A63F-BE3C65795BC5}"/>
    <pc:docChg chg="custSel modSld">
      <pc:chgData name="Lori Vidak" userId="50fcd750-60ca-4161-8671-57e051968069" providerId="ADAL" clId="{586DDFC9-2C49-4C06-A63F-BE3C65795BC5}" dt="2020-04-08T16:20:34.601" v="46" actId="20577"/>
      <pc:docMkLst>
        <pc:docMk/>
      </pc:docMkLst>
      <pc:sldChg chg="modSp mod">
        <pc:chgData name="Lori Vidak" userId="50fcd750-60ca-4161-8671-57e051968069" providerId="ADAL" clId="{586DDFC9-2C49-4C06-A63F-BE3C65795BC5}" dt="2020-04-08T16:20:34.601" v="46" actId="20577"/>
        <pc:sldMkLst>
          <pc:docMk/>
          <pc:sldMk cId="1901857744" sldId="259"/>
        </pc:sldMkLst>
        <pc:spChg chg="mod">
          <ac:chgData name="Lori Vidak" userId="50fcd750-60ca-4161-8671-57e051968069" providerId="ADAL" clId="{586DDFC9-2C49-4C06-A63F-BE3C65795BC5}" dt="2020-04-08T16:20:34.601" v="46" actId="20577"/>
          <ac:spMkLst>
            <pc:docMk/>
            <pc:sldMk cId="1901857744" sldId="259"/>
            <ac:spMk id="2" creationId="{00000000-0000-0000-0000-000000000000}"/>
          </ac:spMkLst>
        </pc:spChg>
      </pc:sldChg>
    </pc:docChg>
  </pc:docChgLst>
  <pc:docChgLst>
    <pc:chgData name="Lori Vidak" userId="50fcd750-60ca-4161-8671-57e051968069" providerId="ADAL" clId="{BBB9C473-8AB0-4707-9A4F-ECCDBC6DE779}"/>
    <pc:docChg chg="undo addSld delSld modSld modNotesMaster">
      <pc:chgData name="Lori Vidak" userId="50fcd750-60ca-4161-8671-57e051968069" providerId="ADAL" clId="{BBB9C473-8AB0-4707-9A4F-ECCDBC6DE779}" dt="2018-10-08T20:59:22.837" v="42" actId="2696"/>
      <pc:docMkLst>
        <pc:docMk/>
      </pc:docMkLst>
      <pc:sldChg chg="modTransition">
        <pc:chgData name="Lori Vidak" userId="50fcd750-60ca-4161-8671-57e051968069" providerId="ADAL" clId="{BBB9C473-8AB0-4707-9A4F-ECCDBC6DE779}" dt="2018-10-08T18:17:17.964" v="37"/>
        <pc:sldMkLst>
          <pc:docMk/>
          <pc:sldMk cId="237674242" sldId="256"/>
        </pc:sldMkLst>
      </pc:sldChg>
      <pc:sldChg chg="modTransition">
        <pc:chgData name="Lori Vidak" userId="50fcd750-60ca-4161-8671-57e051968069" providerId="ADAL" clId="{BBB9C473-8AB0-4707-9A4F-ECCDBC6DE779}" dt="2018-10-08T18:17:17.964" v="37"/>
        <pc:sldMkLst>
          <pc:docMk/>
          <pc:sldMk cId="2109973297" sldId="257"/>
        </pc:sldMkLst>
      </pc:sldChg>
      <pc:sldChg chg="modTransition">
        <pc:chgData name="Lori Vidak" userId="50fcd750-60ca-4161-8671-57e051968069" providerId="ADAL" clId="{BBB9C473-8AB0-4707-9A4F-ECCDBC6DE779}" dt="2018-10-08T18:17:17.964" v="37"/>
        <pc:sldMkLst>
          <pc:docMk/>
          <pc:sldMk cId="2730447107" sldId="258"/>
        </pc:sldMkLst>
      </pc:sldChg>
      <pc:sldChg chg="modTransition">
        <pc:chgData name="Lori Vidak" userId="50fcd750-60ca-4161-8671-57e051968069" providerId="ADAL" clId="{BBB9C473-8AB0-4707-9A4F-ECCDBC6DE779}" dt="2018-10-08T18:17:17.964" v="37"/>
        <pc:sldMkLst>
          <pc:docMk/>
          <pc:sldMk cId="1901857744" sldId="259"/>
        </pc:sldMkLst>
      </pc:sldChg>
      <pc:sldChg chg="modTransition modNotes">
        <pc:chgData name="Lori Vidak" userId="50fcd750-60ca-4161-8671-57e051968069" providerId="ADAL" clId="{BBB9C473-8AB0-4707-9A4F-ECCDBC6DE779}" dt="2018-10-08T18:17:17.964" v="37"/>
        <pc:sldMkLst>
          <pc:docMk/>
          <pc:sldMk cId="2557825096" sldId="260"/>
        </pc:sldMkLst>
      </pc:sldChg>
      <pc:sldChg chg="modTransition">
        <pc:chgData name="Lori Vidak" userId="50fcd750-60ca-4161-8671-57e051968069" providerId="ADAL" clId="{BBB9C473-8AB0-4707-9A4F-ECCDBC6DE779}" dt="2018-10-08T18:17:17.964" v="37"/>
        <pc:sldMkLst>
          <pc:docMk/>
          <pc:sldMk cId="3450458278" sldId="261"/>
        </pc:sldMkLst>
      </pc:sldChg>
      <pc:sldChg chg="modTransition modNotes">
        <pc:chgData name="Lori Vidak" userId="50fcd750-60ca-4161-8671-57e051968069" providerId="ADAL" clId="{BBB9C473-8AB0-4707-9A4F-ECCDBC6DE779}" dt="2018-10-08T18:17:17.964" v="37"/>
        <pc:sldMkLst>
          <pc:docMk/>
          <pc:sldMk cId="3781504074" sldId="262"/>
        </pc:sldMkLst>
      </pc:sldChg>
      <pc:sldChg chg="modTransition">
        <pc:chgData name="Lori Vidak" userId="50fcd750-60ca-4161-8671-57e051968069" providerId="ADAL" clId="{BBB9C473-8AB0-4707-9A4F-ECCDBC6DE779}" dt="2018-10-08T18:17:17.964" v="37"/>
        <pc:sldMkLst>
          <pc:docMk/>
          <pc:sldMk cId="644457328" sldId="263"/>
        </pc:sldMkLst>
      </pc:sldChg>
      <pc:sldChg chg="modTransition">
        <pc:chgData name="Lori Vidak" userId="50fcd750-60ca-4161-8671-57e051968069" providerId="ADAL" clId="{BBB9C473-8AB0-4707-9A4F-ECCDBC6DE779}" dt="2018-10-08T18:17:17.964" v="37"/>
        <pc:sldMkLst>
          <pc:docMk/>
          <pc:sldMk cId="4000438293" sldId="264"/>
        </pc:sldMkLst>
      </pc:sldChg>
      <pc:sldChg chg="modTransition">
        <pc:chgData name="Lori Vidak" userId="50fcd750-60ca-4161-8671-57e051968069" providerId="ADAL" clId="{BBB9C473-8AB0-4707-9A4F-ECCDBC6DE779}" dt="2018-10-08T18:17:17.964" v="37"/>
        <pc:sldMkLst>
          <pc:docMk/>
          <pc:sldMk cId="374088728" sldId="265"/>
        </pc:sldMkLst>
      </pc:sldChg>
      <pc:sldChg chg="addSp delSp modSp modTransition modAnim modNotes">
        <pc:chgData name="Lori Vidak" userId="50fcd750-60ca-4161-8671-57e051968069" providerId="ADAL" clId="{BBB9C473-8AB0-4707-9A4F-ECCDBC6DE779}" dt="2018-10-08T18:17:36.331" v="38"/>
        <pc:sldMkLst>
          <pc:docMk/>
          <pc:sldMk cId="1736755933" sldId="266"/>
        </pc:sldMkLst>
        <pc:picChg chg="add del mod">
          <ac:chgData name="Lori Vidak" userId="50fcd750-60ca-4161-8671-57e051968069" providerId="ADAL" clId="{BBB9C473-8AB0-4707-9A4F-ECCDBC6DE779}" dt="2018-10-08T17:44:39.354" v="4"/>
          <ac:picMkLst>
            <pc:docMk/>
            <pc:sldMk cId="1736755933" sldId="266"/>
            <ac:picMk id="2" creationId="{45530C4D-95EB-4799-B300-B1A12B08BF64}"/>
          </ac:picMkLst>
        </pc:picChg>
        <pc:picChg chg="add del mod">
          <ac:chgData name="Lori Vidak" userId="50fcd750-60ca-4161-8671-57e051968069" providerId="ADAL" clId="{BBB9C473-8AB0-4707-9A4F-ECCDBC6DE779}" dt="2018-10-08T17:46:07.402" v="5"/>
          <ac:picMkLst>
            <pc:docMk/>
            <pc:sldMk cId="1736755933" sldId="266"/>
            <ac:picMk id="6" creationId="{718EA744-01FE-418B-B166-830738002412}"/>
          </ac:picMkLst>
        </pc:picChg>
        <pc:picChg chg="add del mod">
          <ac:chgData name="Lori Vidak" userId="50fcd750-60ca-4161-8671-57e051968069" providerId="ADAL" clId="{BBB9C473-8AB0-4707-9A4F-ECCDBC6DE779}" dt="2018-10-08T17:47:52.339" v="8"/>
          <ac:picMkLst>
            <pc:docMk/>
            <pc:sldMk cId="1736755933" sldId="266"/>
            <ac:picMk id="7" creationId="{DFC641CB-DC8A-4932-8AEC-2C7A8BE4ABAD}"/>
          </ac:picMkLst>
        </pc:picChg>
        <pc:picChg chg="add del mod">
          <ac:chgData name="Lori Vidak" userId="50fcd750-60ca-4161-8671-57e051968069" providerId="ADAL" clId="{BBB9C473-8AB0-4707-9A4F-ECCDBC6DE779}" dt="2018-10-08T17:47:58.991" v="9"/>
          <ac:picMkLst>
            <pc:docMk/>
            <pc:sldMk cId="1736755933" sldId="266"/>
            <ac:picMk id="8" creationId="{14C93F9A-C3EC-459D-87C5-D17433819CD9}"/>
          </ac:picMkLst>
        </pc:picChg>
        <pc:picChg chg="add del mod">
          <ac:chgData name="Lori Vidak" userId="50fcd750-60ca-4161-8671-57e051968069" providerId="ADAL" clId="{BBB9C473-8AB0-4707-9A4F-ECCDBC6DE779}" dt="2018-10-08T17:48:35.578" v="11"/>
          <ac:picMkLst>
            <pc:docMk/>
            <pc:sldMk cId="1736755933" sldId="266"/>
            <ac:picMk id="9" creationId="{28DFD3DA-119A-44A7-9649-7ED158112DDF}"/>
          </ac:picMkLst>
        </pc:picChg>
        <pc:picChg chg="add del mod">
          <ac:chgData name="Lori Vidak" userId="50fcd750-60ca-4161-8671-57e051968069" providerId="ADAL" clId="{BBB9C473-8AB0-4707-9A4F-ECCDBC6DE779}" dt="2018-10-08T18:17:36.331" v="38"/>
          <ac:picMkLst>
            <pc:docMk/>
            <pc:sldMk cId="1736755933" sldId="266"/>
            <ac:picMk id="10" creationId="{60D52057-4ABD-41F3-A8E0-4DF079AEDF33}"/>
          </ac:picMkLst>
        </pc:picChg>
      </pc:sldChg>
      <pc:sldChg chg="modTransition">
        <pc:chgData name="Lori Vidak" userId="50fcd750-60ca-4161-8671-57e051968069" providerId="ADAL" clId="{BBB9C473-8AB0-4707-9A4F-ECCDBC6DE779}" dt="2018-10-08T18:17:17.964" v="37"/>
        <pc:sldMkLst>
          <pc:docMk/>
          <pc:sldMk cId="3314559981" sldId="267"/>
        </pc:sldMkLst>
      </pc:sldChg>
      <pc:sldChg chg="addSp delSp modSp modTransition modAnim addCm modCm">
        <pc:chgData name="Lori Vidak" userId="50fcd750-60ca-4161-8671-57e051968069" providerId="ADAL" clId="{BBB9C473-8AB0-4707-9A4F-ECCDBC6DE779}" dt="2018-10-08T19:44:09.188" v="40"/>
        <pc:sldMkLst>
          <pc:docMk/>
          <pc:sldMk cId="2142731125" sldId="268"/>
        </pc:sldMkLst>
        <pc:picChg chg="add del mod">
          <ac:chgData name="Lori Vidak" userId="50fcd750-60ca-4161-8671-57e051968069" providerId="ADAL" clId="{BBB9C473-8AB0-4707-9A4F-ECCDBC6DE779}" dt="2018-10-08T17:52:09.739" v="14"/>
          <ac:picMkLst>
            <pc:docMk/>
            <pc:sldMk cId="2142731125" sldId="268"/>
            <ac:picMk id="2" creationId="{07A6A3D6-5AEA-49EE-9992-FB979E12580D}"/>
          </ac:picMkLst>
        </pc:picChg>
        <pc:picChg chg="add del mod">
          <ac:chgData name="Lori Vidak" userId="50fcd750-60ca-4161-8671-57e051968069" providerId="ADAL" clId="{BBB9C473-8AB0-4707-9A4F-ECCDBC6DE779}" dt="2018-10-08T17:52:55.361" v="17"/>
          <ac:picMkLst>
            <pc:docMk/>
            <pc:sldMk cId="2142731125" sldId="268"/>
            <ac:picMk id="6" creationId="{A1F3085B-684A-4277-8420-FB0BCD8D7246}"/>
          </ac:picMkLst>
        </pc:picChg>
        <pc:picChg chg="add del mod">
          <ac:chgData name="Lori Vidak" userId="50fcd750-60ca-4161-8671-57e051968069" providerId="ADAL" clId="{BBB9C473-8AB0-4707-9A4F-ECCDBC6DE779}" dt="2018-10-08T17:53:51.127" v="20"/>
          <ac:picMkLst>
            <pc:docMk/>
            <pc:sldMk cId="2142731125" sldId="268"/>
            <ac:picMk id="8" creationId="{944A03E1-1A2B-473E-BB32-0A74EBAE2CEB}"/>
          </ac:picMkLst>
        </pc:picChg>
        <pc:picChg chg="add del mod">
          <ac:chgData name="Lori Vidak" userId="50fcd750-60ca-4161-8671-57e051968069" providerId="ADAL" clId="{BBB9C473-8AB0-4707-9A4F-ECCDBC6DE779}" dt="2018-10-08T17:54:21.866" v="22"/>
          <ac:picMkLst>
            <pc:docMk/>
            <pc:sldMk cId="2142731125" sldId="268"/>
            <ac:picMk id="9" creationId="{101638B0-4CCD-4834-8A52-D45F7ACAEBBC}"/>
          </ac:picMkLst>
        </pc:picChg>
        <pc:picChg chg="add del mod">
          <ac:chgData name="Lori Vidak" userId="50fcd750-60ca-4161-8671-57e051968069" providerId="ADAL" clId="{BBB9C473-8AB0-4707-9A4F-ECCDBC6DE779}" dt="2018-10-08T17:54:51.101" v="24"/>
          <ac:picMkLst>
            <pc:docMk/>
            <pc:sldMk cId="2142731125" sldId="268"/>
            <ac:picMk id="10" creationId="{1CCFE9DA-7E55-404D-ABC3-F91780709295}"/>
          </ac:picMkLst>
        </pc:picChg>
        <pc:picChg chg="add del mod">
          <ac:chgData name="Lori Vidak" userId="50fcd750-60ca-4161-8671-57e051968069" providerId="ADAL" clId="{BBB9C473-8AB0-4707-9A4F-ECCDBC6DE779}" dt="2018-10-08T17:55:15.919" v="26"/>
          <ac:picMkLst>
            <pc:docMk/>
            <pc:sldMk cId="2142731125" sldId="268"/>
            <ac:picMk id="13" creationId="{EA574585-8BAA-46DC-B38C-9099F9584E5F}"/>
          </ac:picMkLst>
        </pc:picChg>
        <pc:picChg chg="add del mod">
          <ac:chgData name="Lori Vidak" userId="50fcd750-60ca-4161-8671-57e051968069" providerId="ADAL" clId="{BBB9C473-8AB0-4707-9A4F-ECCDBC6DE779}" dt="2018-10-08T17:55:48.869" v="28"/>
          <ac:picMkLst>
            <pc:docMk/>
            <pc:sldMk cId="2142731125" sldId="268"/>
            <ac:picMk id="14" creationId="{C4220455-4A0A-45B5-9953-7D64F3F05BEE}"/>
          </ac:picMkLst>
        </pc:picChg>
        <pc:picChg chg="add del mod">
          <ac:chgData name="Lori Vidak" userId="50fcd750-60ca-4161-8671-57e051968069" providerId="ADAL" clId="{BBB9C473-8AB0-4707-9A4F-ECCDBC6DE779}" dt="2018-10-08T17:56:06.421" v="30"/>
          <ac:picMkLst>
            <pc:docMk/>
            <pc:sldMk cId="2142731125" sldId="268"/>
            <ac:picMk id="15" creationId="{C5C23700-24E3-40E0-BB56-2D69E4036B01}"/>
          </ac:picMkLst>
        </pc:picChg>
        <pc:picChg chg="add del mod">
          <ac:chgData name="Lori Vidak" userId="50fcd750-60ca-4161-8671-57e051968069" providerId="ADAL" clId="{BBB9C473-8AB0-4707-9A4F-ECCDBC6DE779}" dt="2018-10-08T17:57:37.341" v="33"/>
          <ac:picMkLst>
            <pc:docMk/>
            <pc:sldMk cId="2142731125" sldId="268"/>
            <ac:picMk id="16" creationId="{79652E08-FD23-4814-BF82-9F9D8169A73E}"/>
          </ac:picMkLst>
        </pc:picChg>
        <pc:picChg chg="add del mod">
          <ac:chgData name="Lori Vidak" userId="50fcd750-60ca-4161-8671-57e051968069" providerId="ADAL" clId="{BBB9C473-8AB0-4707-9A4F-ECCDBC6DE779}" dt="2018-10-08T17:58:36.633" v="36"/>
          <ac:picMkLst>
            <pc:docMk/>
            <pc:sldMk cId="2142731125" sldId="268"/>
            <ac:picMk id="17" creationId="{E24A2E12-A9DD-4FCA-BB15-D3EBBA3B1A18}"/>
          </ac:picMkLst>
        </pc:picChg>
      </pc:sldChg>
      <pc:sldChg chg="modTransition modNotes">
        <pc:chgData name="Lori Vidak" userId="50fcd750-60ca-4161-8671-57e051968069" providerId="ADAL" clId="{BBB9C473-8AB0-4707-9A4F-ECCDBC6DE779}" dt="2018-10-08T18:17:17.964" v="37"/>
        <pc:sldMkLst>
          <pc:docMk/>
          <pc:sldMk cId="1619143082" sldId="269"/>
        </pc:sldMkLst>
      </pc:sldChg>
      <pc:sldChg chg="modTransition">
        <pc:chgData name="Lori Vidak" userId="50fcd750-60ca-4161-8671-57e051968069" providerId="ADAL" clId="{BBB9C473-8AB0-4707-9A4F-ECCDBC6DE779}" dt="2018-10-08T18:17:17.964" v="37"/>
        <pc:sldMkLst>
          <pc:docMk/>
          <pc:sldMk cId="55313654" sldId="275"/>
        </pc:sldMkLst>
      </pc:sldChg>
      <pc:sldChg chg="modTransition">
        <pc:chgData name="Lori Vidak" userId="50fcd750-60ca-4161-8671-57e051968069" providerId="ADAL" clId="{BBB9C473-8AB0-4707-9A4F-ECCDBC6DE779}" dt="2018-10-08T18:17:17.964" v="37"/>
        <pc:sldMkLst>
          <pc:docMk/>
          <pc:sldMk cId="3443197697" sldId="276"/>
        </pc:sldMkLst>
      </pc:sldChg>
      <pc:sldChg chg="modTransition">
        <pc:chgData name="Lori Vidak" userId="50fcd750-60ca-4161-8671-57e051968069" providerId="ADAL" clId="{BBB9C473-8AB0-4707-9A4F-ECCDBC6DE779}" dt="2018-10-08T18:17:17.964" v="37"/>
        <pc:sldMkLst>
          <pc:docMk/>
          <pc:sldMk cId="2822658910" sldId="277"/>
        </pc:sldMkLst>
      </pc:sldChg>
      <pc:sldChg chg="modTransition modNotes">
        <pc:chgData name="Lori Vidak" userId="50fcd750-60ca-4161-8671-57e051968069" providerId="ADAL" clId="{BBB9C473-8AB0-4707-9A4F-ECCDBC6DE779}" dt="2018-10-08T18:17:17.964" v="37"/>
        <pc:sldMkLst>
          <pc:docMk/>
          <pc:sldMk cId="2122320517" sldId="278"/>
        </pc:sldMkLst>
      </pc:sldChg>
      <pc:sldChg chg="modTransition">
        <pc:chgData name="Lori Vidak" userId="50fcd750-60ca-4161-8671-57e051968069" providerId="ADAL" clId="{BBB9C473-8AB0-4707-9A4F-ECCDBC6DE779}" dt="2018-10-08T18:17:17.964" v="37"/>
        <pc:sldMkLst>
          <pc:docMk/>
          <pc:sldMk cId="2163135533" sldId="279"/>
        </pc:sldMkLst>
      </pc:sldChg>
      <pc:sldChg chg="modTransition">
        <pc:chgData name="Lori Vidak" userId="50fcd750-60ca-4161-8671-57e051968069" providerId="ADAL" clId="{BBB9C473-8AB0-4707-9A4F-ECCDBC6DE779}" dt="2018-10-08T18:17:17.964" v="37"/>
        <pc:sldMkLst>
          <pc:docMk/>
          <pc:sldMk cId="2648160597" sldId="283"/>
        </pc:sldMkLst>
      </pc:sldChg>
      <pc:sldChg chg="modTransition">
        <pc:chgData name="Lori Vidak" userId="50fcd750-60ca-4161-8671-57e051968069" providerId="ADAL" clId="{BBB9C473-8AB0-4707-9A4F-ECCDBC6DE779}" dt="2018-10-08T18:17:17.964" v="37"/>
        <pc:sldMkLst>
          <pc:docMk/>
          <pc:sldMk cId="282119143" sldId="284"/>
        </pc:sldMkLst>
      </pc:sldChg>
      <pc:sldChg chg="modTransition">
        <pc:chgData name="Lori Vidak" userId="50fcd750-60ca-4161-8671-57e051968069" providerId="ADAL" clId="{BBB9C473-8AB0-4707-9A4F-ECCDBC6DE779}" dt="2018-10-08T18:17:17.964" v="37"/>
        <pc:sldMkLst>
          <pc:docMk/>
          <pc:sldMk cId="2278730376" sldId="285"/>
        </pc:sldMkLst>
      </pc:sldChg>
      <pc:sldChg chg="modTransition">
        <pc:chgData name="Lori Vidak" userId="50fcd750-60ca-4161-8671-57e051968069" providerId="ADAL" clId="{BBB9C473-8AB0-4707-9A4F-ECCDBC6DE779}" dt="2018-10-08T18:17:17.964" v="37"/>
        <pc:sldMkLst>
          <pc:docMk/>
          <pc:sldMk cId="1300236748" sldId="286"/>
        </pc:sldMkLst>
      </pc:sldChg>
      <pc:sldChg chg="modTransition">
        <pc:chgData name="Lori Vidak" userId="50fcd750-60ca-4161-8671-57e051968069" providerId="ADAL" clId="{BBB9C473-8AB0-4707-9A4F-ECCDBC6DE779}" dt="2018-10-08T18:17:17.964" v="37"/>
        <pc:sldMkLst>
          <pc:docMk/>
          <pc:sldMk cId="839200849" sldId="287"/>
        </pc:sldMkLst>
      </pc:sldChg>
      <pc:sldChg chg="modTransition">
        <pc:chgData name="Lori Vidak" userId="50fcd750-60ca-4161-8671-57e051968069" providerId="ADAL" clId="{BBB9C473-8AB0-4707-9A4F-ECCDBC6DE779}" dt="2018-10-08T18:17:17.964" v="37"/>
        <pc:sldMkLst>
          <pc:docMk/>
          <pc:sldMk cId="1580207469" sldId="294"/>
        </pc:sldMkLst>
      </pc:sldChg>
      <pc:sldChg chg="modTransition">
        <pc:chgData name="Lori Vidak" userId="50fcd750-60ca-4161-8671-57e051968069" providerId="ADAL" clId="{BBB9C473-8AB0-4707-9A4F-ECCDBC6DE779}" dt="2018-10-08T18:17:17.964" v="37"/>
        <pc:sldMkLst>
          <pc:docMk/>
          <pc:sldMk cId="956547906" sldId="295"/>
        </pc:sldMkLst>
      </pc:sldChg>
      <pc:sldChg chg="modTransition">
        <pc:chgData name="Lori Vidak" userId="50fcd750-60ca-4161-8671-57e051968069" providerId="ADAL" clId="{BBB9C473-8AB0-4707-9A4F-ECCDBC6DE779}" dt="2018-10-08T18:17:17.964" v="37"/>
        <pc:sldMkLst>
          <pc:docMk/>
          <pc:sldMk cId="1128229375" sldId="296"/>
        </pc:sldMkLst>
      </pc:sldChg>
      <pc:sldChg chg="addSp delSp modSp modTransition modAnim">
        <pc:chgData name="Lori Vidak" userId="50fcd750-60ca-4161-8671-57e051968069" providerId="ADAL" clId="{BBB9C473-8AB0-4707-9A4F-ECCDBC6DE779}" dt="2018-10-08T18:17:17.964" v="37"/>
        <pc:sldMkLst>
          <pc:docMk/>
          <pc:sldMk cId="3331649909" sldId="297"/>
        </pc:sldMkLst>
        <pc:picChg chg="add del mod">
          <ac:chgData name="Lori Vidak" userId="50fcd750-60ca-4161-8671-57e051968069" providerId="ADAL" clId="{BBB9C473-8AB0-4707-9A4F-ECCDBC6DE779}" dt="2018-10-08T17:52:14.223" v="15"/>
          <ac:picMkLst>
            <pc:docMk/>
            <pc:sldMk cId="3331649909" sldId="297"/>
            <ac:picMk id="2" creationId="{D841748E-248B-4884-96C5-114EB8079068}"/>
          </ac:picMkLst>
        </pc:picChg>
        <pc:picChg chg="add del mod">
          <ac:chgData name="Lori Vidak" userId="50fcd750-60ca-4161-8671-57e051968069" providerId="ADAL" clId="{BBB9C473-8AB0-4707-9A4F-ECCDBC6DE779}" dt="2018-10-08T17:53:45.928" v="19"/>
          <ac:picMkLst>
            <pc:docMk/>
            <pc:sldMk cId="3331649909" sldId="297"/>
            <ac:picMk id="4" creationId="{464F5AA0-47D6-4BAE-A302-F670A5F719FF}"/>
          </ac:picMkLst>
        </pc:picChg>
        <pc:picChg chg="add del mod">
          <ac:chgData name="Lori Vidak" userId="50fcd750-60ca-4161-8671-57e051968069" providerId="ADAL" clId="{BBB9C473-8AB0-4707-9A4F-ECCDBC6DE779}" dt="2018-10-08T17:57:30.494" v="32"/>
          <ac:picMkLst>
            <pc:docMk/>
            <pc:sldMk cId="3331649909" sldId="297"/>
            <ac:picMk id="6" creationId="{7B5D429E-7916-47EE-B679-A917DB0174C0}"/>
          </ac:picMkLst>
        </pc:picChg>
        <pc:picChg chg="add del mod">
          <ac:chgData name="Lori Vidak" userId="50fcd750-60ca-4161-8671-57e051968069" providerId="ADAL" clId="{BBB9C473-8AB0-4707-9A4F-ECCDBC6DE779}" dt="2018-10-08T17:58:28.080" v="35"/>
          <ac:picMkLst>
            <pc:docMk/>
            <pc:sldMk cId="3331649909" sldId="297"/>
            <ac:picMk id="8" creationId="{158C8A93-24FB-4442-8427-E46E3B1100F6}"/>
          </ac:picMkLst>
        </pc:picChg>
      </pc:sldChg>
      <pc:sldChg chg="add del modTransition">
        <pc:chgData name="Lori Vidak" userId="50fcd750-60ca-4161-8671-57e051968069" providerId="ADAL" clId="{BBB9C473-8AB0-4707-9A4F-ECCDBC6DE779}" dt="2018-10-08T20:59:22.837" v="42" actId="2696"/>
        <pc:sldMkLst>
          <pc:docMk/>
          <pc:sldMk cId="2318244711" sldId="298"/>
        </pc:sldMkLst>
      </pc:sldChg>
      <pc:sldChg chg="modTransition modNotes">
        <pc:chgData name="Lori Vidak" userId="50fcd750-60ca-4161-8671-57e051968069" providerId="ADAL" clId="{BBB9C473-8AB0-4707-9A4F-ECCDBC6DE779}" dt="2018-10-08T18:17:17.964" v="37"/>
        <pc:sldMkLst>
          <pc:docMk/>
          <pc:sldMk cId="4221649232" sldId="299"/>
        </pc:sldMkLst>
      </pc:sldChg>
      <pc:sldChg chg="modTransition">
        <pc:chgData name="Lori Vidak" userId="50fcd750-60ca-4161-8671-57e051968069" providerId="ADAL" clId="{BBB9C473-8AB0-4707-9A4F-ECCDBC6DE779}" dt="2018-10-08T18:17:17.964" v="37"/>
        <pc:sldMkLst>
          <pc:docMk/>
          <pc:sldMk cId="1098994679" sldId="300"/>
        </pc:sldMkLst>
      </pc:sldChg>
      <pc:sldChg chg="modTransition modNotes">
        <pc:chgData name="Lori Vidak" userId="50fcd750-60ca-4161-8671-57e051968069" providerId="ADAL" clId="{BBB9C473-8AB0-4707-9A4F-ECCDBC6DE779}" dt="2018-10-08T18:17:17.964" v="37"/>
        <pc:sldMkLst>
          <pc:docMk/>
          <pc:sldMk cId="2896209253" sldId="301"/>
        </pc:sldMkLst>
      </pc:sldChg>
      <pc:sldChg chg="modTransition">
        <pc:chgData name="Lori Vidak" userId="50fcd750-60ca-4161-8671-57e051968069" providerId="ADAL" clId="{BBB9C473-8AB0-4707-9A4F-ECCDBC6DE779}" dt="2018-10-08T18:17:17.964" v="37"/>
        <pc:sldMkLst>
          <pc:docMk/>
          <pc:sldMk cId="2770416681" sldId="302"/>
        </pc:sldMkLst>
      </pc:sldChg>
      <pc:sldChg chg="modTransition">
        <pc:chgData name="Lori Vidak" userId="50fcd750-60ca-4161-8671-57e051968069" providerId="ADAL" clId="{BBB9C473-8AB0-4707-9A4F-ECCDBC6DE779}" dt="2018-10-08T18:17:17.964" v="37"/>
        <pc:sldMkLst>
          <pc:docMk/>
          <pc:sldMk cId="3634417834" sldId="303"/>
        </pc:sldMkLst>
      </pc:sldChg>
      <pc:sldChg chg="modTransition">
        <pc:chgData name="Lori Vidak" userId="50fcd750-60ca-4161-8671-57e051968069" providerId="ADAL" clId="{BBB9C473-8AB0-4707-9A4F-ECCDBC6DE779}" dt="2018-10-08T18:17:17.964" v="37"/>
        <pc:sldMkLst>
          <pc:docMk/>
          <pc:sldMk cId="1450067325" sldId="304"/>
        </pc:sldMkLst>
      </pc:sldChg>
      <pc:sldChg chg="modTransition modNotes">
        <pc:chgData name="Lori Vidak" userId="50fcd750-60ca-4161-8671-57e051968069" providerId="ADAL" clId="{BBB9C473-8AB0-4707-9A4F-ECCDBC6DE779}" dt="2018-10-08T18:17:17.964" v="37"/>
        <pc:sldMkLst>
          <pc:docMk/>
          <pc:sldMk cId="2183248020" sldId="305"/>
        </pc:sldMkLst>
      </pc:sldChg>
      <pc:sldChg chg="modTransition">
        <pc:chgData name="Lori Vidak" userId="50fcd750-60ca-4161-8671-57e051968069" providerId="ADAL" clId="{BBB9C473-8AB0-4707-9A4F-ECCDBC6DE779}" dt="2018-10-08T18:17:17.964" v="37"/>
        <pc:sldMkLst>
          <pc:docMk/>
          <pc:sldMk cId="3449660816" sldId="306"/>
        </pc:sldMkLst>
      </pc:sldChg>
      <pc:sldChg chg="modTransition modNotes">
        <pc:chgData name="Lori Vidak" userId="50fcd750-60ca-4161-8671-57e051968069" providerId="ADAL" clId="{BBB9C473-8AB0-4707-9A4F-ECCDBC6DE779}" dt="2018-10-08T18:17:17.964" v="37"/>
        <pc:sldMkLst>
          <pc:docMk/>
          <pc:sldMk cId="2314677977" sldId="307"/>
        </pc:sldMkLst>
      </pc:sldChg>
      <pc:sldChg chg="modTransition modNotes">
        <pc:chgData name="Lori Vidak" userId="50fcd750-60ca-4161-8671-57e051968069" providerId="ADAL" clId="{BBB9C473-8AB0-4707-9A4F-ECCDBC6DE779}" dt="2018-10-08T18:17:17.964" v="37"/>
        <pc:sldMkLst>
          <pc:docMk/>
          <pc:sldMk cId="3847332440" sldId="308"/>
        </pc:sldMkLst>
      </pc:sldChg>
      <pc:sldChg chg="modTransition modNotes">
        <pc:chgData name="Lori Vidak" userId="50fcd750-60ca-4161-8671-57e051968069" providerId="ADAL" clId="{BBB9C473-8AB0-4707-9A4F-ECCDBC6DE779}" dt="2018-10-08T18:17:17.964" v="37"/>
        <pc:sldMkLst>
          <pc:docMk/>
          <pc:sldMk cId="3958742128" sldId="309"/>
        </pc:sldMkLst>
      </pc:sldChg>
      <pc:sldChg chg="modTransition">
        <pc:chgData name="Lori Vidak" userId="50fcd750-60ca-4161-8671-57e051968069" providerId="ADAL" clId="{BBB9C473-8AB0-4707-9A4F-ECCDBC6DE779}" dt="2018-10-08T18:17:17.964" v="37"/>
        <pc:sldMkLst>
          <pc:docMk/>
          <pc:sldMk cId="3873478946" sldId="310"/>
        </pc:sldMkLst>
      </pc:sldChg>
      <pc:sldChg chg="modTransition modNotes">
        <pc:chgData name="Lori Vidak" userId="50fcd750-60ca-4161-8671-57e051968069" providerId="ADAL" clId="{BBB9C473-8AB0-4707-9A4F-ECCDBC6DE779}" dt="2018-10-08T18:17:17.964" v="37"/>
        <pc:sldMkLst>
          <pc:docMk/>
          <pc:sldMk cId="2985689402" sldId="311"/>
        </pc:sldMkLst>
      </pc:sldChg>
      <pc:sldChg chg="modTransition">
        <pc:chgData name="Lori Vidak" userId="50fcd750-60ca-4161-8671-57e051968069" providerId="ADAL" clId="{BBB9C473-8AB0-4707-9A4F-ECCDBC6DE779}" dt="2018-10-08T18:17:17.964" v="37"/>
        <pc:sldMkLst>
          <pc:docMk/>
          <pc:sldMk cId="3743748414" sldId="313"/>
        </pc:sldMkLst>
      </pc:sldChg>
      <pc:sldChg chg="modTransition">
        <pc:chgData name="Lori Vidak" userId="50fcd750-60ca-4161-8671-57e051968069" providerId="ADAL" clId="{BBB9C473-8AB0-4707-9A4F-ECCDBC6DE779}" dt="2018-10-08T18:17:17.964" v="37"/>
        <pc:sldMkLst>
          <pc:docMk/>
          <pc:sldMk cId="2201054921" sldId="314"/>
        </pc:sldMkLst>
      </pc:sldChg>
      <pc:sldChg chg="modTransition">
        <pc:chgData name="Lori Vidak" userId="50fcd750-60ca-4161-8671-57e051968069" providerId="ADAL" clId="{BBB9C473-8AB0-4707-9A4F-ECCDBC6DE779}" dt="2018-10-08T18:17:17.964" v="37"/>
        <pc:sldMkLst>
          <pc:docMk/>
          <pc:sldMk cId="1460502738" sldId="315"/>
        </pc:sldMkLst>
      </pc:sldChg>
      <pc:sldChg chg="modTransition">
        <pc:chgData name="Lori Vidak" userId="50fcd750-60ca-4161-8671-57e051968069" providerId="ADAL" clId="{BBB9C473-8AB0-4707-9A4F-ECCDBC6DE779}" dt="2018-10-08T18:17:17.964" v="37"/>
        <pc:sldMkLst>
          <pc:docMk/>
          <pc:sldMk cId="2992803496" sldId="316"/>
        </pc:sldMkLst>
      </pc:sldChg>
      <pc:sldChg chg="modTransition">
        <pc:chgData name="Lori Vidak" userId="50fcd750-60ca-4161-8671-57e051968069" providerId="ADAL" clId="{BBB9C473-8AB0-4707-9A4F-ECCDBC6DE779}" dt="2018-10-08T18:17:17.964" v="37"/>
        <pc:sldMkLst>
          <pc:docMk/>
          <pc:sldMk cId="2988874306" sldId="317"/>
        </pc:sldMkLst>
      </pc:sldChg>
      <pc:sldChg chg="modTransition">
        <pc:chgData name="Lori Vidak" userId="50fcd750-60ca-4161-8671-57e051968069" providerId="ADAL" clId="{BBB9C473-8AB0-4707-9A4F-ECCDBC6DE779}" dt="2018-10-08T18:17:17.964" v="37"/>
        <pc:sldMkLst>
          <pc:docMk/>
          <pc:sldMk cId="3063427665" sldId="318"/>
        </pc:sldMkLst>
      </pc:sldChg>
      <pc:sldChg chg="modTransition modNotes">
        <pc:chgData name="Lori Vidak" userId="50fcd750-60ca-4161-8671-57e051968069" providerId="ADAL" clId="{BBB9C473-8AB0-4707-9A4F-ECCDBC6DE779}" dt="2018-10-08T18:17:17.964" v="37"/>
        <pc:sldMkLst>
          <pc:docMk/>
          <pc:sldMk cId="1362301736" sldId="319"/>
        </pc:sldMkLst>
      </pc:sldChg>
      <pc:sldChg chg="modTransition">
        <pc:chgData name="Lori Vidak" userId="50fcd750-60ca-4161-8671-57e051968069" providerId="ADAL" clId="{BBB9C473-8AB0-4707-9A4F-ECCDBC6DE779}" dt="2018-10-08T18:17:17.964" v="37"/>
        <pc:sldMkLst>
          <pc:docMk/>
          <pc:sldMk cId="1111252146" sldId="321"/>
        </pc:sldMkLst>
      </pc:sldChg>
      <pc:sldChg chg="modTransition">
        <pc:chgData name="Lori Vidak" userId="50fcd750-60ca-4161-8671-57e051968069" providerId="ADAL" clId="{BBB9C473-8AB0-4707-9A4F-ECCDBC6DE779}" dt="2018-10-08T18:17:17.964" v="37"/>
        <pc:sldMkLst>
          <pc:docMk/>
          <pc:sldMk cId="80218936" sldId="322"/>
        </pc:sldMkLst>
      </pc:sldChg>
      <pc:sldChg chg="modTransition modNotes">
        <pc:chgData name="Lori Vidak" userId="50fcd750-60ca-4161-8671-57e051968069" providerId="ADAL" clId="{BBB9C473-8AB0-4707-9A4F-ECCDBC6DE779}" dt="2018-10-08T18:17:17.964" v="37"/>
        <pc:sldMkLst>
          <pc:docMk/>
          <pc:sldMk cId="2401639237" sldId="323"/>
        </pc:sldMkLst>
      </pc:sldChg>
      <pc:sldChg chg="modTransition">
        <pc:chgData name="Lori Vidak" userId="50fcd750-60ca-4161-8671-57e051968069" providerId="ADAL" clId="{BBB9C473-8AB0-4707-9A4F-ECCDBC6DE779}" dt="2018-10-08T18:17:17.964" v="37"/>
        <pc:sldMkLst>
          <pc:docMk/>
          <pc:sldMk cId="1740212733" sldId="32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0-08T14:42:46.459" idx="1">
    <p:pos x="10" y="10"/>
    <p:text>The professional scheduler is the author of the schedule, chronicalling the life of the project in real-time.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8FE95F-474F-43A1-A5A6-866DB4E6391F}" type="datetimeFigureOut">
              <a:rPr lang="en-US" smtClean="0"/>
              <a:pPr/>
              <a:t>4/12/2026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830C93-A66F-4FA7-A3C0-D9FE56992E1F}" type="slidenum">
              <a:rPr lang="en-US" smtClean="0"/>
              <a:pPr/>
              <a:t>‹#›</a:t>
            </a:fld>
            <a:endParaRPr lang="en-US" dirty="0"/>
          </a:p>
        </p:txBody>
      </p:sp>
    </p:spTree>
    <p:extLst>
      <p:ext uri="{BB962C8B-B14F-4D97-AF65-F5344CB8AC3E}">
        <p14:creationId xmlns:p14="http://schemas.microsoft.com/office/powerpoint/2010/main" val="297073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1</a:t>
            </a:fld>
            <a:endParaRPr lang="en-US" dirty="0"/>
          </a:p>
        </p:txBody>
      </p:sp>
    </p:spTree>
    <p:extLst>
      <p:ext uri="{BB962C8B-B14F-4D97-AF65-F5344CB8AC3E}">
        <p14:creationId xmlns:p14="http://schemas.microsoft.com/office/powerpoint/2010/main" val="229641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392113"/>
            <a:ext cx="5867400" cy="4400550"/>
          </a:xfrm>
        </p:spPr>
      </p:sp>
      <p:sp>
        <p:nvSpPr>
          <p:cNvPr id="3" name="Notes Placeholder 2"/>
          <p:cNvSpPr>
            <a:spLocks noGrp="1"/>
          </p:cNvSpPr>
          <p:nvPr>
            <p:ph type="body" idx="1"/>
          </p:nvPr>
        </p:nvSpPr>
        <p:spPr>
          <a:xfrm>
            <a:off x="701040" y="5113020"/>
            <a:ext cx="5608320" cy="3791267"/>
          </a:xfrm>
        </p:spPr>
        <p:txBody>
          <a:bodyPr/>
          <a:lstStyle/>
          <a:p>
            <a:pPr defTabSz="931774">
              <a:defRPr/>
            </a:pPr>
            <a:r>
              <a:rPr lang="en-US" sz="1800" dirty="0"/>
              <a:t>Though at first glance these two professions seem very similar, there is a stark contrast in the amount of creative thought and communication involved in the author vs. the typist. Both roles are necessary, but they are not necessarily interchangeable.</a:t>
            </a:r>
          </a:p>
        </p:txBody>
      </p:sp>
      <p:sp>
        <p:nvSpPr>
          <p:cNvPr id="4" name="Slide Number Placeholder 3"/>
          <p:cNvSpPr>
            <a:spLocks noGrp="1"/>
          </p:cNvSpPr>
          <p:nvPr>
            <p:ph type="sldNum" sz="quarter" idx="10"/>
          </p:nvPr>
        </p:nvSpPr>
        <p:spPr/>
        <p:txBody>
          <a:bodyPr/>
          <a:lstStyle/>
          <a:p>
            <a:fld id="{7D830C93-A66F-4FA7-A3C0-D9FE56992E1F}" type="slidenum">
              <a:rPr lang="en-US" smtClean="0"/>
              <a:pPr/>
              <a:t>10</a:t>
            </a:fld>
            <a:endParaRPr lang="en-US" dirty="0"/>
          </a:p>
        </p:txBody>
      </p:sp>
    </p:spTree>
    <p:extLst>
      <p:ext uri="{BB962C8B-B14F-4D97-AF65-F5344CB8AC3E}">
        <p14:creationId xmlns:p14="http://schemas.microsoft.com/office/powerpoint/2010/main" val="299452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838200"/>
            <a:ext cx="5664200" cy="4248150"/>
          </a:xfrm>
        </p:spPr>
      </p:sp>
      <p:sp>
        <p:nvSpPr>
          <p:cNvPr id="4" name="Slide Number Placeholder 3"/>
          <p:cNvSpPr>
            <a:spLocks noGrp="1"/>
          </p:cNvSpPr>
          <p:nvPr>
            <p:ph type="sldNum" sz="quarter" idx="10"/>
          </p:nvPr>
        </p:nvSpPr>
        <p:spPr/>
        <p:txBody>
          <a:bodyPr/>
          <a:lstStyle/>
          <a:p>
            <a:fld id="{7D830C93-A66F-4FA7-A3C0-D9FE56992E1F}" type="slidenum">
              <a:rPr lang="en-US" smtClean="0"/>
              <a:pPr/>
              <a:t>11</a:t>
            </a:fld>
            <a:endParaRPr lang="en-US" dirty="0"/>
          </a:p>
        </p:txBody>
      </p:sp>
    </p:spTree>
    <p:extLst>
      <p:ext uri="{BB962C8B-B14F-4D97-AF65-F5344CB8AC3E}">
        <p14:creationId xmlns:p14="http://schemas.microsoft.com/office/powerpoint/2010/main" val="81975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685800"/>
            <a:ext cx="6081713" cy="4560888"/>
          </a:xfrm>
        </p:spPr>
      </p:sp>
      <p:sp>
        <p:nvSpPr>
          <p:cNvPr id="4" name="Slide Number Placeholder 3"/>
          <p:cNvSpPr>
            <a:spLocks noGrp="1"/>
          </p:cNvSpPr>
          <p:nvPr>
            <p:ph type="sldNum" sz="quarter" idx="10"/>
          </p:nvPr>
        </p:nvSpPr>
        <p:spPr/>
        <p:txBody>
          <a:bodyPr/>
          <a:lstStyle/>
          <a:p>
            <a:fld id="{7D830C93-A66F-4FA7-A3C0-D9FE56992E1F}" type="slidenum">
              <a:rPr lang="en-US" smtClean="0"/>
              <a:pPr/>
              <a:t>12</a:t>
            </a:fld>
            <a:endParaRPr lang="en-US" dirty="0"/>
          </a:p>
        </p:txBody>
      </p:sp>
    </p:spTree>
    <p:extLst>
      <p:ext uri="{BB962C8B-B14F-4D97-AF65-F5344CB8AC3E}">
        <p14:creationId xmlns:p14="http://schemas.microsoft.com/office/powerpoint/2010/main" val="266669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533400"/>
            <a:ext cx="5994400" cy="4495800"/>
          </a:xfrm>
        </p:spPr>
      </p:sp>
      <p:sp>
        <p:nvSpPr>
          <p:cNvPr id="4" name="Slide Number Placeholder 3"/>
          <p:cNvSpPr>
            <a:spLocks noGrp="1"/>
          </p:cNvSpPr>
          <p:nvPr>
            <p:ph type="sldNum" sz="quarter" idx="10"/>
          </p:nvPr>
        </p:nvSpPr>
        <p:spPr/>
        <p:txBody>
          <a:bodyPr/>
          <a:lstStyle/>
          <a:p>
            <a:fld id="{7D830C93-A66F-4FA7-A3C0-D9FE56992E1F}" type="slidenum">
              <a:rPr lang="en-US" smtClean="0"/>
              <a:pPr/>
              <a:t>13</a:t>
            </a:fld>
            <a:endParaRPr lang="en-US" dirty="0"/>
          </a:p>
        </p:txBody>
      </p:sp>
    </p:spTree>
    <p:extLst>
      <p:ext uri="{BB962C8B-B14F-4D97-AF65-F5344CB8AC3E}">
        <p14:creationId xmlns:p14="http://schemas.microsoft.com/office/powerpoint/2010/main" val="3993005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5275" y="111125"/>
            <a:ext cx="3924300" cy="2943225"/>
          </a:xfrm>
        </p:spPr>
      </p:sp>
      <p:sp>
        <p:nvSpPr>
          <p:cNvPr id="3" name="Notes Placeholder 2"/>
          <p:cNvSpPr>
            <a:spLocks noGrp="1"/>
          </p:cNvSpPr>
          <p:nvPr>
            <p:ph type="body" idx="1"/>
          </p:nvPr>
        </p:nvSpPr>
        <p:spPr>
          <a:xfrm>
            <a:off x="771684" y="3276600"/>
            <a:ext cx="5608320" cy="6275070"/>
          </a:xfrm>
        </p:spPr>
        <p:txBody>
          <a:bodyPr/>
          <a:lstStyle/>
          <a:p>
            <a:pPr marL="174708" indent="-174708">
              <a:buFont typeface="Arial" panose="020B0604020202020204" pitchFamily="34" charset="0"/>
              <a:buChar char="•"/>
            </a:pPr>
            <a:r>
              <a:rPr lang="en-US" dirty="0"/>
              <a:t>Artist – The professional scheduler sculpts with time, carving out blocks of it to represent the activities necessary to complete the project. What is depicted on the schedule should create an image of the project within the minds of the project manager, owner, team members, and stakeholders.</a:t>
            </a:r>
          </a:p>
          <a:p>
            <a:pPr marL="174708" indent="-174708">
              <a:buFont typeface="Arial" panose="020B0604020202020204" pitchFamily="34" charset="0"/>
              <a:buChar char="•"/>
            </a:pPr>
            <a:r>
              <a:rPr lang="en-US" dirty="0"/>
              <a:t>Inquisitor – The pro asks questions and knows how, when, and where to lead the PM, owner, team members and stakeholders to determine the activities required to execute the project and the realistic time necessary for each activity completion. She inspires and encourages coordinated planning for a reliable schedule. </a:t>
            </a:r>
          </a:p>
          <a:p>
            <a:pPr marL="174708" indent="-174708">
              <a:buFont typeface="Arial" panose="020B0604020202020204" pitchFamily="34" charset="0"/>
              <a:buChar char="•"/>
            </a:pPr>
            <a:r>
              <a:rPr lang="en-US" dirty="0"/>
              <a:t>Researcher − The pro is prepared with the answers to those questions which make up the content of her WBS, schedule, critical path, and project progress updates measured against her schedule. She must know what questions to ask when the actual progress does not match up with the schedule start and finish dates. Part of her research involves meeting attendance and site visits when warranted for accurate reports.</a:t>
            </a:r>
          </a:p>
          <a:p>
            <a:pPr marL="174708" indent="-174708">
              <a:buFont typeface="Arial" panose="020B0604020202020204" pitchFamily="34" charset="0"/>
              <a:buChar char="•"/>
            </a:pPr>
            <a:r>
              <a:rPr lang="en-US" dirty="0"/>
              <a:t>Problem solver − The scheduler has an eye for spotting problems in the form of delays, whether they are unforeseen challenges such as weather, city inspections, or not enough human resources to complete specific activities within the time allotted by the schedule. Within the body of her work, she analyzes the trouble and suggests possible solutions or encourages the team to find remedies to bring the project back on target for scheduled completion. </a:t>
            </a:r>
          </a:p>
          <a:p>
            <a:pPr marL="174708" indent="-174708">
              <a:buFont typeface="Arial" panose="020B0604020202020204" pitchFamily="34" charset="0"/>
              <a:buChar char="•"/>
            </a:pPr>
            <a:r>
              <a:rPr lang="en-US" dirty="0"/>
              <a:t>Communicator − The pro understands the nuances of language, both oral and written, as well as her software. Her reports educate decision makers, so they must clearly convey critical issues to them.</a:t>
            </a:r>
          </a:p>
          <a:p>
            <a:pPr marL="174708" indent="-174708">
              <a:buFont typeface="Arial" panose="020B0604020202020204" pitchFamily="34" charset="0"/>
              <a:buChar char="•"/>
            </a:pPr>
            <a:r>
              <a:rPr lang="en-US" dirty="0"/>
              <a:t>Designer − The pro designs the schedule. Good schedule design:</a:t>
            </a:r>
          </a:p>
          <a:p>
            <a:pPr marL="640594" lvl="1" indent="-174708">
              <a:buFont typeface="Arial" panose="020B0604020202020204" pitchFamily="34" charset="0"/>
              <a:buChar char="•"/>
            </a:pPr>
            <a:r>
              <a:rPr lang="en-US" dirty="0"/>
              <a:t>Plans the schedule development effort, which meets the criteria for a project in itself</a:t>
            </a:r>
          </a:p>
          <a:p>
            <a:pPr marL="640594" lvl="1" indent="-174708">
              <a:buFont typeface="Arial" panose="020B0604020202020204" pitchFamily="34" charset="0"/>
              <a:buChar char="•"/>
            </a:pPr>
            <a:r>
              <a:rPr lang="en-US" dirty="0"/>
              <a:t>Keeps the schedule development process on track</a:t>
            </a:r>
          </a:p>
          <a:p>
            <a:pPr marL="640594" lvl="1" indent="-174708">
              <a:buFont typeface="Arial" panose="020B0604020202020204" pitchFamily="34" charset="0"/>
              <a:buChar char="•"/>
            </a:pPr>
            <a:r>
              <a:rPr lang="en-US" dirty="0"/>
              <a:t>Prevents rework due to late understanding of needs</a:t>
            </a:r>
          </a:p>
          <a:p>
            <a:pPr marL="640594" lvl="1" indent="-174708">
              <a:buFont typeface="Arial" panose="020B0604020202020204" pitchFamily="34" charset="0"/>
              <a:buChar char="•"/>
            </a:pPr>
            <a:r>
              <a:rPr lang="en-US" dirty="0"/>
              <a:t>Facilitates buy-in from end users early in the planning and scheduling process</a:t>
            </a:r>
          </a:p>
          <a:p>
            <a:pPr marL="640594" lvl="1" indent="-174708">
              <a:buFont typeface="Arial" panose="020B0604020202020204" pitchFamily="34" charset="0"/>
              <a:buChar char="•"/>
            </a:pPr>
            <a:r>
              <a:rPr lang="en-US" dirty="0"/>
              <a:t>Makes schedule development sessions more meaningful</a:t>
            </a:r>
          </a:p>
          <a:p>
            <a:pPr marL="174708" indent="-174708">
              <a:buFont typeface="Arial" panose="020B0604020202020204" pitchFamily="34" charset="0"/>
              <a:buChar char="•"/>
            </a:pPr>
            <a:r>
              <a:rPr lang="en-US" dirty="0"/>
              <a:t>Schedule Data Entry Clerk</a:t>
            </a:r>
          </a:p>
        </p:txBody>
      </p:sp>
      <p:sp>
        <p:nvSpPr>
          <p:cNvPr id="4" name="Slide Number Placeholder 3"/>
          <p:cNvSpPr>
            <a:spLocks noGrp="1"/>
          </p:cNvSpPr>
          <p:nvPr>
            <p:ph type="sldNum" sz="quarter" idx="10"/>
          </p:nvPr>
        </p:nvSpPr>
        <p:spPr/>
        <p:txBody>
          <a:bodyPr/>
          <a:lstStyle/>
          <a:p>
            <a:fld id="{7D830C93-A66F-4FA7-A3C0-D9FE56992E1F}" type="slidenum">
              <a:rPr lang="en-US" smtClean="0"/>
              <a:pPr/>
              <a:t>14</a:t>
            </a:fld>
            <a:endParaRPr lang="en-US" dirty="0"/>
          </a:p>
        </p:txBody>
      </p:sp>
    </p:spTree>
    <p:extLst>
      <p:ext uri="{BB962C8B-B14F-4D97-AF65-F5344CB8AC3E}">
        <p14:creationId xmlns:p14="http://schemas.microsoft.com/office/powerpoint/2010/main" val="3351141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In the same way that the parallels between the author and the professional scheduler, and the typist and the schedule data entry clerk exist, there is also an expected parallel between the written work and the schedule. Establishing this similarity between the product of the author/typist and that of the professional scheduler/schedule data entry clerk is important for creating the connection between the perception and appreciation of the product and those of the producer.</a:t>
            </a:r>
          </a:p>
        </p:txBody>
      </p:sp>
      <p:sp>
        <p:nvSpPr>
          <p:cNvPr id="4" name="Slide Number Placeholder 3"/>
          <p:cNvSpPr>
            <a:spLocks noGrp="1"/>
          </p:cNvSpPr>
          <p:nvPr>
            <p:ph type="sldNum" sz="quarter" idx="10"/>
          </p:nvPr>
        </p:nvSpPr>
        <p:spPr/>
        <p:txBody>
          <a:bodyPr/>
          <a:lstStyle/>
          <a:p>
            <a:fld id="{7D830C93-A66F-4FA7-A3C0-D9FE56992E1F}" type="slidenum">
              <a:rPr lang="en-US" smtClean="0"/>
              <a:pPr/>
              <a:t>15</a:t>
            </a:fld>
            <a:endParaRPr lang="en-US" dirty="0"/>
          </a:p>
        </p:txBody>
      </p:sp>
    </p:spTree>
    <p:extLst>
      <p:ext uri="{BB962C8B-B14F-4D97-AF65-F5344CB8AC3E}">
        <p14:creationId xmlns:p14="http://schemas.microsoft.com/office/powerpoint/2010/main" val="144593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30C93-A66F-4FA7-A3C0-D9FE56992E1F}" type="slidenum">
              <a:rPr lang="en-US" smtClean="0"/>
              <a:pPr/>
              <a:t>16</a:t>
            </a:fld>
            <a:endParaRPr lang="en-US" dirty="0"/>
          </a:p>
        </p:txBody>
      </p:sp>
    </p:spTree>
    <p:extLst>
      <p:ext uri="{BB962C8B-B14F-4D97-AF65-F5344CB8AC3E}">
        <p14:creationId xmlns:p14="http://schemas.microsoft.com/office/powerpoint/2010/main" val="382562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465138"/>
            <a:ext cx="5576887" cy="4181475"/>
          </a:xfrm>
        </p:spPr>
      </p:sp>
      <p:sp>
        <p:nvSpPr>
          <p:cNvPr id="3" name="Notes Placeholder 2"/>
          <p:cNvSpPr>
            <a:spLocks noGrp="1"/>
          </p:cNvSpPr>
          <p:nvPr>
            <p:ph type="body" idx="1"/>
          </p:nvPr>
        </p:nvSpPr>
        <p:spPr>
          <a:xfrm>
            <a:off x="701040" y="4878997"/>
            <a:ext cx="5608320" cy="4183380"/>
          </a:xfrm>
        </p:spPr>
        <p:txBody>
          <a:bodyPr/>
          <a:lstStyle/>
          <a:p>
            <a:r>
              <a:rPr lang="en-US" sz="1800" dirty="0"/>
              <a:t>The parallels between the author and the professional scheduler, the typist and the schedule data entry clerk, and the written work and the schedule have been established to validate the title analogy. This analogy clarifies the differences between the professional scheduler and the schedule data entry clerk.</a:t>
            </a:r>
          </a:p>
          <a:p>
            <a:endParaRPr lang="en-US" sz="1800" dirty="0"/>
          </a:p>
          <a:p>
            <a:r>
              <a:rPr lang="en-US" sz="1800" dirty="0"/>
              <a:t>Few would diminish the role of an author to that of a typist, so why has the role of the professional scheduler been so unfortunate as to become diminished to that of the schedule data entry clerk? It is time to consider why.</a:t>
            </a:r>
          </a:p>
          <a:p>
            <a:pPr defTabSz="931774">
              <a:defRPr/>
            </a:pPr>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17</a:t>
            </a:fld>
            <a:endParaRPr lang="en-US" dirty="0"/>
          </a:p>
        </p:txBody>
      </p:sp>
    </p:spTree>
    <p:extLst>
      <p:ext uri="{BB962C8B-B14F-4D97-AF65-F5344CB8AC3E}">
        <p14:creationId xmlns:p14="http://schemas.microsoft.com/office/powerpoint/2010/main" val="119001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96888"/>
            <a:ext cx="5573713" cy="4179887"/>
          </a:xfrm>
        </p:spPr>
      </p:sp>
      <p:sp>
        <p:nvSpPr>
          <p:cNvPr id="3" name="Notes Placeholder 2"/>
          <p:cNvSpPr>
            <a:spLocks noGrp="1"/>
          </p:cNvSpPr>
          <p:nvPr>
            <p:ph type="body" idx="1"/>
          </p:nvPr>
        </p:nvSpPr>
        <p:spPr>
          <a:xfrm>
            <a:off x="717550" y="5105400"/>
            <a:ext cx="5608320" cy="2289810"/>
          </a:xfrm>
        </p:spPr>
        <p:txBody>
          <a:bodyPr/>
          <a:lstStyle/>
          <a:p>
            <a:r>
              <a:rPr lang="en-US" sz="1800" dirty="0"/>
              <a:t>The role of the scheduler often does not exist on a project team (in commercial construction) or has been greatly diminished for a multitude of reasons. </a:t>
            </a:r>
          </a:p>
        </p:txBody>
      </p:sp>
      <p:sp>
        <p:nvSpPr>
          <p:cNvPr id="4" name="Slide Number Placeholder 3"/>
          <p:cNvSpPr>
            <a:spLocks noGrp="1"/>
          </p:cNvSpPr>
          <p:nvPr>
            <p:ph type="sldNum" sz="quarter" idx="10"/>
          </p:nvPr>
        </p:nvSpPr>
        <p:spPr/>
        <p:txBody>
          <a:bodyPr/>
          <a:lstStyle/>
          <a:p>
            <a:fld id="{7D830C93-A66F-4FA7-A3C0-D9FE56992E1F}" type="slidenum">
              <a:rPr lang="en-US" smtClean="0"/>
              <a:pPr/>
              <a:t>18</a:t>
            </a:fld>
            <a:endParaRPr lang="en-US" dirty="0"/>
          </a:p>
        </p:txBody>
      </p:sp>
    </p:spTree>
    <p:extLst>
      <p:ext uri="{BB962C8B-B14F-4D97-AF65-F5344CB8AC3E}">
        <p14:creationId xmlns:p14="http://schemas.microsoft.com/office/powerpoint/2010/main" val="278003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60400"/>
            <a:ext cx="5578475" cy="4183063"/>
          </a:xfrm>
        </p:spPr>
      </p:sp>
      <p:sp>
        <p:nvSpPr>
          <p:cNvPr id="3" name="Notes Placeholder 2"/>
          <p:cNvSpPr>
            <a:spLocks noGrp="1"/>
          </p:cNvSpPr>
          <p:nvPr>
            <p:ph type="body" idx="1"/>
          </p:nvPr>
        </p:nvSpPr>
        <p:spPr>
          <a:xfrm>
            <a:off x="701040" y="5029200"/>
            <a:ext cx="5608320" cy="4183380"/>
          </a:xfrm>
        </p:spPr>
        <p:txBody>
          <a:bodyPr/>
          <a:lstStyle/>
          <a:p>
            <a:r>
              <a:rPr lang="en-US" sz="1600" dirty="0"/>
              <a:t>Often, no plan exists for schedule development, leading to poorly planned schedules. Even the PMBOK Guide establishes scheduling as part of project planning, not a separate process. Therefore, scheduling design has a relatively low profile in comparison to the conspicuous project management processes and can be overlooked or treated summarily. [3, p.24]</a:t>
            </a:r>
          </a:p>
          <a:p>
            <a:r>
              <a:rPr lang="en-US" sz="1600" dirty="0"/>
              <a:t>How can the role of professional schedulers be appreciated when the work they do is considered a means to fulfill contract obligations, a nice convenience, or a mere character sketch to kick off the project execution? When their work is viewed as a priority, their role will be fully valued.</a:t>
            </a:r>
          </a:p>
        </p:txBody>
      </p:sp>
      <p:sp>
        <p:nvSpPr>
          <p:cNvPr id="4" name="Slide Number Placeholder 3"/>
          <p:cNvSpPr>
            <a:spLocks noGrp="1"/>
          </p:cNvSpPr>
          <p:nvPr>
            <p:ph type="sldNum" sz="quarter" idx="10"/>
          </p:nvPr>
        </p:nvSpPr>
        <p:spPr/>
        <p:txBody>
          <a:bodyPr/>
          <a:lstStyle/>
          <a:p>
            <a:fld id="{7D830C93-A66F-4FA7-A3C0-D9FE56992E1F}" type="slidenum">
              <a:rPr lang="en-US" smtClean="0"/>
              <a:pPr/>
              <a:t>19</a:t>
            </a:fld>
            <a:endParaRPr lang="en-US" dirty="0"/>
          </a:p>
        </p:txBody>
      </p:sp>
    </p:spTree>
    <p:extLst>
      <p:ext uri="{BB962C8B-B14F-4D97-AF65-F5344CB8AC3E}">
        <p14:creationId xmlns:p14="http://schemas.microsoft.com/office/powerpoint/2010/main" val="247292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Satinder has lived, worked, and studied in East Africa, India, and the US, giving him a unique global perspective and an ability to work with diverse cultures. </a:t>
            </a:r>
          </a:p>
        </p:txBody>
      </p:sp>
      <p:sp>
        <p:nvSpPr>
          <p:cNvPr id="4" name="Slide Number Placeholder 3"/>
          <p:cNvSpPr>
            <a:spLocks noGrp="1"/>
          </p:cNvSpPr>
          <p:nvPr>
            <p:ph type="sldNum" sz="quarter" idx="10"/>
          </p:nvPr>
        </p:nvSpPr>
        <p:spPr/>
        <p:txBody>
          <a:bodyPr/>
          <a:lstStyle/>
          <a:p>
            <a:fld id="{7D830C93-A66F-4FA7-A3C0-D9FE56992E1F}" type="slidenum">
              <a:rPr lang="en-US" smtClean="0"/>
              <a:pPr/>
              <a:t>2</a:t>
            </a:fld>
            <a:endParaRPr lang="en-US" dirty="0"/>
          </a:p>
        </p:txBody>
      </p:sp>
    </p:spTree>
    <p:extLst>
      <p:ext uri="{BB962C8B-B14F-4D97-AF65-F5344CB8AC3E}">
        <p14:creationId xmlns:p14="http://schemas.microsoft.com/office/powerpoint/2010/main" val="2273026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533400"/>
            <a:ext cx="5675313" cy="4256088"/>
          </a:xfrm>
        </p:spPr>
      </p:sp>
      <p:sp>
        <p:nvSpPr>
          <p:cNvPr id="3" name="Notes Placeholder 2"/>
          <p:cNvSpPr>
            <a:spLocks noGrp="1"/>
          </p:cNvSpPr>
          <p:nvPr>
            <p:ph type="body" idx="1"/>
          </p:nvPr>
        </p:nvSpPr>
        <p:spPr>
          <a:xfrm>
            <a:off x="701040" y="5091417"/>
            <a:ext cx="5608320" cy="2908017"/>
          </a:xfrm>
        </p:spPr>
        <p:txBody>
          <a:bodyPr/>
          <a:lstStyle/>
          <a:p>
            <a:pPr defTabSz="931774">
              <a:defRPr/>
            </a:pPr>
            <a:r>
              <a:rPr lang="en-US" sz="1800" dirty="0"/>
              <a:t>With the mass migration of these scheduling pioneers to other positions, their skills, experience, and perspectives went with them, leaving a vacuum of wisdom and perspective in CPM schedule development. </a:t>
            </a:r>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20</a:t>
            </a:fld>
            <a:endParaRPr lang="en-US" dirty="0"/>
          </a:p>
        </p:txBody>
      </p:sp>
    </p:spTree>
    <p:extLst>
      <p:ext uri="{BB962C8B-B14F-4D97-AF65-F5344CB8AC3E}">
        <p14:creationId xmlns:p14="http://schemas.microsoft.com/office/powerpoint/2010/main" val="1371643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228600"/>
            <a:ext cx="4149725" cy="3113088"/>
          </a:xfrm>
        </p:spPr>
      </p:sp>
      <p:sp>
        <p:nvSpPr>
          <p:cNvPr id="3" name="Notes Placeholder 2"/>
          <p:cNvSpPr>
            <a:spLocks noGrp="1"/>
          </p:cNvSpPr>
          <p:nvPr>
            <p:ph type="body" idx="1"/>
          </p:nvPr>
        </p:nvSpPr>
        <p:spPr>
          <a:xfrm>
            <a:off x="701040" y="3433598"/>
            <a:ext cx="5608320" cy="5475453"/>
          </a:xfrm>
        </p:spPr>
        <p:txBody>
          <a:bodyPr/>
          <a:lstStyle/>
          <a:p>
            <a:pPr marL="174708" indent="-174708">
              <a:buFont typeface="Arial" panose="020B0604020202020204" pitchFamily="34" charset="0"/>
              <a:buChar char="•"/>
            </a:pPr>
            <a:r>
              <a:rPr lang="en-US" dirty="0"/>
              <a:t>Organizing/WBS--Organizing is concerned with the division of the total construction work into manageable departments/sections.  The schedule development process involves the logical breakdown of work into sections and tasks, along with time allotments for each.</a:t>
            </a:r>
          </a:p>
          <a:p>
            <a:pPr marL="174708" indent="-174708">
              <a:buFont typeface="Arial" panose="020B0604020202020204" pitchFamily="34" charset="0"/>
              <a:buChar char="•"/>
            </a:pPr>
            <a:r>
              <a:rPr lang="en-US" dirty="0"/>
              <a:t>Resource Allocation--Staffing is the provision of the right people to each section/department created for the successful completion of a construction project. Schedule development involves not only proper staffing for the scheduling and controls but also inclusion of subcontractors’, owners’, and suppliers’ contributions at key times during the project’s execution.</a:t>
            </a:r>
          </a:p>
          <a:p>
            <a:pPr marL="174708" indent="-174708">
              <a:buFont typeface="Arial" panose="020B0604020202020204" pitchFamily="34" charset="0"/>
              <a:buChar char="•"/>
            </a:pPr>
            <a:r>
              <a:rPr lang="en-US" dirty="0"/>
              <a:t>Directing—is concerned with training project team members to carry out assigned tasks, supervising their work, and guiding their efforts. It also involves motivating staff to achieve desired results. The schedule and update progress reports are motivational tools for timely progress when used appropriately.</a:t>
            </a:r>
          </a:p>
          <a:p>
            <a:pPr marL="174708" indent="-174708">
              <a:buFont typeface="Arial" panose="020B0604020202020204" pitchFamily="34" charset="0"/>
              <a:buChar char="•"/>
            </a:pPr>
            <a:r>
              <a:rPr lang="en-US" dirty="0"/>
              <a:t>Controlling—involves a constant review of the work plan to check on actual achievements and to discover and rectify deviations through appropriate corrective measures. Schedule updates and reports, monthly and weekly, compared to the baseline schedule, are important tools for reviewing and troubleshooting a project’s progress.</a:t>
            </a:r>
          </a:p>
          <a:p>
            <a:pPr marL="174708" indent="-174708">
              <a:buFont typeface="Arial" panose="020B0604020202020204" pitchFamily="34" charset="0"/>
              <a:buChar char="•"/>
            </a:pPr>
            <a:r>
              <a:rPr lang="en-US" dirty="0"/>
              <a:t>Coordinating—involves bringing together and organizing the work of various departments and sections, producing good communications. It is necessary for each section to be aware of its role and the assistance it can expect from others. [1] The schedule, updates, and reports, when properly integrated into communications, keep all departments, decision makers, subcontractors, and other stakeholders on the same page regarding the project’s real-time progress and should be used during planning sessions and meetings to involve key players in the project’s execution. AACE includes the development and sequencing of activities and the estimation of their duration in schedule design. For AACE, then, schedule development is focused on iteratively refining the schedule based on the allocation of available resources. [3, p.13]</a:t>
            </a:r>
          </a:p>
          <a:p>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21</a:t>
            </a:fld>
            <a:endParaRPr lang="en-US" dirty="0"/>
          </a:p>
        </p:txBody>
      </p:sp>
    </p:spTree>
    <p:extLst>
      <p:ext uri="{BB962C8B-B14F-4D97-AF65-F5344CB8AC3E}">
        <p14:creationId xmlns:p14="http://schemas.microsoft.com/office/powerpoint/2010/main" val="348668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306388"/>
            <a:ext cx="5170487" cy="3878262"/>
          </a:xfrm>
        </p:spPr>
      </p:sp>
      <p:sp>
        <p:nvSpPr>
          <p:cNvPr id="3" name="Notes Placeholder 2"/>
          <p:cNvSpPr>
            <a:spLocks noGrp="1"/>
          </p:cNvSpPr>
          <p:nvPr>
            <p:ph type="body" idx="1"/>
          </p:nvPr>
        </p:nvSpPr>
        <p:spPr/>
        <p:txBody>
          <a:bodyPr/>
          <a:lstStyle/>
          <a:p>
            <a:r>
              <a:rPr lang="en-US" sz="1600" dirty="0"/>
              <a:t>A paradigm shift occurred, and in the 1980s, an estimated 90% of seasoned professional schedulers had changed jobs, becoming project managers, procurement agents, field engineers, or taking on any position other than that of a scheduler. [4, p. 20]</a:t>
            </a:r>
          </a:p>
          <a:p>
            <a:r>
              <a:rPr lang="en-US" sz="1600" dirty="0"/>
              <a:t>But fancy software in the hands of the project manager could not be the grand solution to bringing projects in on time and within budget.</a:t>
            </a:r>
          </a:p>
        </p:txBody>
      </p:sp>
      <p:sp>
        <p:nvSpPr>
          <p:cNvPr id="4" name="Slide Number Placeholder 3"/>
          <p:cNvSpPr>
            <a:spLocks noGrp="1"/>
          </p:cNvSpPr>
          <p:nvPr>
            <p:ph type="sldNum" sz="quarter" idx="10"/>
          </p:nvPr>
        </p:nvSpPr>
        <p:spPr/>
        <p:txBody>
          <a:bodyPr/>
          <a:lstStyle/>
          <a:p>
            <a:fld id="{7D830C93-A66F-4FA7-A3C0-D9FE56992E1F}" type="slidenum">
              <a:rPr lang="en-US" smtClean="0"/>
              <a:pPr/>
              <a:t>22</a:t>
            </a:fld>
            <a:endParaRPr lang="en-US" dirty="0"/>
          </a:p>
        </p:txBody>
      </p:sp>
    </p:spTree>
    <p:extLst>
      <p:ext uri="{BB962C8B-B14F-4D97-AF65-F5344CB8AC3E}">
        <p14:creationId xmlns:p14="http://schemas.microsoft.com/office/powerpoint/2010/main" val="3949288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50875"/>
            <a:ext cx="4991100" cy="3743325"/>
          </a:xfrm>
        </p:spPr>
      </p:sp>
      <p:sp>
        <p:nvSpPr>
          <p:cNvPr id="3" name="Notes Placeholder 2"/>
          <p:cNvSpPr>
            <a:spLocks noGrp="1"/>
          </p:cNvSpPr>
          <p:nvPr>
            <p:ph type="body" idx="1"/>
          </p:nvPr>
        </p:nvSpPr>
        <p:spPr>
          <a:xfrm>
            <a:off x="701040" y="4838983"/>
            <a:ext cx="5608320" cy="4183380"/>
          </a:xfrm>
        </p:spPr>
        <p:txBody>
          <a:bodyPr/>
          <a:lstStyle/>
          <a:p>
            <a:r>
              <a:rPr lang="en-US" sz="1800" dirty="0"/>
              <a:t>Despite these observations, in the construction industry, the misconception persists that scheduling software will produce an accurate and helpful schedule; that entering data into it will yield effective scheduling. Relying on the computer to identify the best execution strategy is an increasingly troubling trend. [4, p. xxi] </a:t>
            </a:r>
          </a:p>
          <a:p>
            <a:r>
              <a:rPr lang="en-US" sz="1800" dirty="0"/>
              <a:t> </a:t>
            </a:r>
          </a:p>
          <a:p>
            <a:r>
              <a:rPr lang="en-US" sz="1800" dirty="0"/>
              <a:t>The truth is that the software’s product is only as good as the data entered, only useful when regularly updated, and only provides accurate reports of actual progress compared to the baseline schedule. A professional scheduler will do these and more.</a:t>
            </a:r>
          </a:p>
        </p:txBody>
      </p:sp>
      <p:sp>
        <p:nvSpPr>
          <p:cNvPr id="4" name="Slide Number Placeholder 3"/>
          <p:cNvSpPr>
            <a:spLocks noGrp="1"/>
          </p:cNvSpPr>
          <p:nvPr>
            <p:ph type="sldNum" sz="quarter" idx="10"/>
          </p:nvPr>
        </p:nvSpPr>
        <p:spPr/>
        <p:txBody>
          <a:bodyPr/>
          <a:lstStyle/>
          <a:p>
            <a:fld id="{7D830C93-A66F-4FA7-A3C0-D9FE56992E1F}" type="slidenum">
              <a:rPr lang="en-US" smtClean="0"/>
              <a:pPr/>
              <a:t>23</a:t>
            </a:fld>
            <a:endParaRPr lang="en-US" dirty="0"/>
          </a:p>
        </p:txBody>
      </p:sp>
    </p:spTree>
    <p:extLst>
      <p:ext uri="{BB962C8B-B14F-4D97-AF65-F5344CB8AC3E}">
        <p14:creationId xmlns:p14="http://schemas.microsoft.com/office/powerpoint/2010/main" val="324274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619125"/>
            <a:ext cx="5372100" cy="4029075"/>
          </a:xfrm>
        </p:spPr>
      </p:sp>
      <p:sp>
        <p:nvSpPr>
          <p:cNvPr id="4" name="Slide Number Placeholder 3"/>
          <p:cNvSpPr>
            <a:spLocks noGrp="1"/>
          </p:cNvSpPr>
          <p:nvPr>
            <p:ph type="sldNum" sz="quarter" idx="10"/>
          </p:nvPr>
        </p:nvSpPr>
        <p:spPr/>
        <p:txBody>
          <a:bodyPr/>
          <a:lstStyle/>
          <a:p>
            <a:fld id="{7D830C93-A66F-4FA7-A3C0-D9FE56992E1F}" type="slidenum">
              <a:rPr lang="en-US" smtClean="0"/>
              <a:pPr/>
              <a:t>24</a:t>
            </a:fld>
            <a:endParaRPr lang="en-US" dirty="0"/>
          </a:p>
        </p:txBody>
      </p:sp>
    </p:spTree>
    <p:extLst>
      <p:ext uri="{BB962C8B-B14F-4D97-AF65-F5344CB8AC3E}">
        <p14:creationId xmlns:p14="http://schemas.microsoft.com/office/powerpoint/2010/main" val="376496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1900" y="381000"/>
            <a:ext cx="4545013" cy="3408363"/>
          </a:xfrm>
        </p:spPr>
      </p:sp>
      <p:sp>
        <p:nvSpPr>
          <p:cNvPr id="3" name="Notes Placeholder 2"/>
          <p:cNvSpPr>
            <a:spLocks noGrp="1"/>
          </p:cNvSpPr>
          <p:nvPr>
            <p:ph type="body" idx="1"/>
          </p:nvPr>
        </p:nvSpPr>
        <p:spPr>
          <a:xfrm>
            <a:off x="700246" y="4035644"/>
            <a:ext cx="5608320" cy="4958080"/>
          </a:xfrm>
        </p:spPr>
        <p:txBody>
          <a:bodyPr/>
          <a:lstStyle/>
          <a:p>
            <a:pPr>
              <a:spcAft>
                <a:spcPts val="611"/>
              </a:spcAft>
            </a:pPr>
            <a:r>
              <a:rPr lang="en-US" sz="1400" dirty="0"/>
              <a:t>The proliferation of marginally useful technology is not just a case of excess; it’s a case of erosion.</a:t>
            </a:r>
          </a:p>
          <a:p>
            <a:pPr>
              <a:spcAft>
                <a:spcPts val="611"/>
              </a:spcAft>
            </a:pPr>
            <a:r>
              <a:rPr lang="en-US" sz="1400" dirty="0"/>
              <a:t>The CPM’s ability to simulate a future reality is its utter charm. The heart of that ability is the logic tie, the link between two activities that states that Activity B is somehow dependent upon Activity A. CPM is beautifully simple. Virtually any dependent relationship can be represented solely by activities and their durations. [4, p. 18]</a:t>
            </a:r>
          </a:p>
          <a:p>
            <a:pPr>
              <a:spcAft>
                <a:spcPts val="611"/>
              </a:spcAft>
            </a:pPr>
            <a:r>
              <a:rPr lang="en-US" sz="1400" dirty="0"/>
              <a:t>The problem is that damage to a project schedule can occur, intentionally or unintentionally, from excessive or inappropriate use of date constraints. When schedulers do not understand the full implications of data constraints, yet still pepper their project schedules with excess imposed dates, they often destroy their credibility.</a:t>
            </a:r>
          </a:p>
          <a:p>
            <a:pPr>
              <a:spcAft>
                <a:spcPts val="611"/>
              </a:spcAft>
            </a:pPr>
            <a:r>
              <a:rPr lang="en-US" sz="1400" dirty="0"/>
              <a:t>Basically, without understanding the impact and necessity of certain new bells and whistles, the schedule can be rendered ineffective, unreasonable, or in error! Be advised, when using scheduling software, do not stray far from basic logic and durations. [4, p. 19, 20]</a:t>
            </a:r>
          </a:p>
          <a:p>
            <a:pPr>
              <a:spcAft>
                <a:spcPts val="611"/>
              </a:spcAft>
            </a:pPr>
            <a:r>
              <a:rPr lang="en-US" sz="1400" dirty="0"/>
              <a:t>Without a thorough understanding of the scheduling practice, the software, and the results it produces, all major players in project management should be more cautious about trusting their reputations and the project’s success to the information generated. [2, p.20]</a:t>
            </a:r>
          </a:p>
        </p:txBody>
      </p:sp>
      <p:sp>
        <p:nvSpPr>
          <p:cNvPr id="4" name="Slide Number Placeholder 3"/>
          <p:cNvSpPr>
            <a:spLocks noGrp="1"/>
          </p:cNvSpPr>
          <p:nvPr>
            <p:ph type="sldNum" sz="quarter" idx="10"/>
          </p:nvPr>
        </p:nvSpPr>
        <p:spPr/>
        <p:txBody>
          <a:bodyPr/>
          <a:lstStyle/>
          <a:p>
            <a:fld id="{7D830C93-A66F-4FA7-A3C0-D9FE56992E1F}" type="slidenum">
              <a:rPr lang="en-US" smtClean="0"/>
              <a:pPr/>
              <a:t>25</a:t>
            </a:fld>
            <a:endParaRPr lang="en-US" dirty="0"/>
          </a:p>
        </p:txBody>
      </p:sp>
    </p:spTree>
    <p:extLst>
      <p:ext uri="{BB962C8B-B14F-4D97-AF65-F5344CB8AC3E}">
        <p14:creationId xmlns:p14="http://schemas.microsoft.com/office/powerpoint/2010/main" val="1754822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 common misconception in project management is that scheduling is simply assigning tasks. [5] Therefore, many assume that PMs are better qualified to schedule tasks because they know more about the project execution process.</a:t>
            </a:r>
          </a:p>
          <a:p>
            <a:r>
              <a:rPr lang="en-US" sz="1800" dirty="0"/>
              <a:t>Unfortunately, for the sake of time, someone other than the PM is assigned the task of entering data into the PM’s schedule. This assistance from the scheduling personnel does not equal the support, perspective, or expertise of the professional scheduler.</a:t>
            </a:r>
          </a:p>
          <a:p>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26</a:t>
            </a:fld>
            <a:endParaRPr lang="en-US" dirty="0"/>
          </a:p>
        </p:txBody>
      </p:sp>
    </p:spTree>
    <p:extLst>
      <p:ext uri="{BB962C8B-B14F-4D97-AF65-F5344CB8AC3E}">
        <p14:creationId xmlns:p14="http://schemas.microsoft.com/office/powerpoint/2010/main" val="2632069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252413"/>
            <a:ext cx="4451350" cy="3338512"/>
          </a:xfrm>
        </p:spPr>
      </p:sp>
      <p:sp>
        <p:nvSpPr>
          <p:cNvPr id="3" name="Notes Placeholder 2"/>
          <p:cNvSpPr>
            <a:spLocks noGrp="1"/>
          </p:cNvSpPr>
          <p:nvPr>
            <p:ph type="body" idx="1"/>
          </p:nvPr>
        </p:nvSpPr>
        <p:spPr>
          <a:xfrm>
            <a:off x="701040" y="3741703"/>
            <a:ext cx="5608320" cy="5267960"/>
          </a:xfrm>
        </p:spPr>
        <p:txBody>
          <a:bodyPr/>
          <a:lstStyle/>
          <a:p>
            <a:r>
              <a:rPr lang="en-US" sz="1400" dirty="0"/>
              <a:t>Upper management is to blame for much of the erosion of the scheduling practice as a useful science. Examples can be drawn from as early as the late 1970s of owners being more impressed by glossy bar charts than by content-relevant diagrams. They have left themselves open to deception and misrepresentation by those who stand to gain by keeping the boss convinced that “all is well.”</a:t>
            </a:r>
          </a:p>
          <a:p>
            <a:r>
              <a:rPr lang="en-US" sz="1400" dirty="0"/>
              <a:t>A professional scheduler is interested in producing a schedule that accurately represents the real-time of a project, having a more detached perspective to keep the schedule honest.</a:t>
            </a:r>
          </a:p>
          <a:p>
            <a:r>
              <a:rPr lang="en-US" sz="1400" dirty="0"/>
              <a:t>Also, if the schedule is used only occasionally to support management reports, those leading in the project trenches are not usually in the information loop. How can management fairly assess work performance when the schedule is vague, and supervisors are only vaguely familiar with it and have little motivation to follow it? If management has little respect for the schedule, then those performing the work have even less.</a:t>
            </a:r>
          </a:p>
          <a:p>
            <a:r>
              <a:rPr lang="en-US" sz="1400" dirty="0"/>
              <a:t>With such attitudes toward the schedule, how surprising is it that schedulers receive little respect as a profession? Even those who are professionals, who attempt to present accurate schedules, timely reports, and extract needed information from the job site, are frequently treated as mere gophers (go-</a:t>
            </a:r>
            <a:r>
              <a:rPr lang="en-US" sz="1400" dirty="0" err="1"/>
              <a:t>fers</a:t>
            </a:r>
            <a:r>
              <a:rPr lang="en-US" sz="1400" dirty="0"/>
              <a:t>) or, worse, like dentists extracting teeth. These attitudes are a matter of priority and perceived authority. In scheduling, command comes with ownership of the schedule, its upkeep, meetings, and project progress reports. </a:t>
            </a:r>
          </a:p>
        </p:txBody>
      </p:sp>
      <p:sp>
        <p:nvSpPr>
          <p:cNvPr id="4" name="Slide Number Placeholder 3"/>
          <p:cNvSpPr>
            <a:spLocks noGrp="1"/>
          </p:cNvSpPr>
          <p:nvPr>
            <p:ph type="sldNum" sz="quarter" idx="10"/>
          </p:nvPr>
        </p:nvSpPr>
        <p:spPr/>
        <p:txBody>
          <a:bodyPr/>
          <a:lstStyle/>
          <a:p>
            <a:fld id="{7D830C93-A66F-4FA7-A3C0-D9FE56992E1F}" type="slidenum">
              <a:rPr lang="en-US" smtClean="0"/>
              <a:pPr/>
              <a:t>27</a:t>
            </a:fld>
            <a:endParaRPr lang="en-US" dirty="0"/>
          </a:p>
        </p:txBody>
      </p:sp>
    </p:spTree>
    <p:extLst>
      <p:ext uri="{BB962C8B-B14F-4D97-AF65-F5344CB8AC3E}">
        <p14:creationId xmlns:p14="http://schemas.microsoft.com/office/powerpoint/2010/main" val="1667679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9175" y="454025"/>
            <a:ext cx="4972050" cy="3729038"/>
          </a:xfrm>
        </p:spPr>
      </p:sp>
      <p:sp>
        <p:nvSpPr>
          <p:cNvPr id="3" name="Notes Placeholder 2"/>
          <p:cNvSpPr>
            <a:spLocks noGrp="1"/>
          </p:cNvSpPr>
          <p:nvPr>
            <p:ph type="body" idx="1"/>
          </p:nvPr>
        </p:nvSpPr>
        <p:spPr>
          <a:xfrm>
            <a:off x="856827" y="4414983"/>
            <a:ext cx="5608320" cy="4183380"/>
          </a:xfrm>
        </p:spPr>
        <p:txBody>
          <a:bodyPr/>
          <a:lstStyle/>
          <a:p>
            <a:pPr>
              <a:spcAft>
                <a:spcPts val="611"/>
              </a:spcAft>
            </a:pPr>
            <a:r>
              <a:rPr lang="en-US" sz="1800" dirty="0"/>
              <a:t>This additional role bogged down the project schedule's lean, time-calculating machinery, making the software program and schedule less reliable, while seemingly being the all-in-one solution to every project player's time and resource management needs. [2, p. 30]</a:t>
            </a:r>
          </a:p>
          <a:p>
            <a:pPr>
              <a:spcAft>
                <a:spcPts val="611"/>
              </a:spcAft>
            </a:pPr>
            <a:r>
              <a:rPr lang="en-US" sz="1800" dirty="0"/>
              <a:t>Thus, the professional scheduler had transitioned to a schedule data entry clerk that assisted the PM with scheduling duties and further morphed into a schedule data entry clerk that caters to a variety of project stakeholders and decision makers who hold conflicting interests in the project’s delivery.</a:t>
            </a:r>
          </a:p>
          <a:p>
            <a:pPr>
              <a:spcAft>
                <a:spcPts val="611"/>
              </a:spcAft>
            </a:pPr>
            <a:r>
              <a:rPr lang="en-US" sz="1800" dirty="0"/>
              <a:t>Unfortunately, unlike the professional scheduler, who pulls all key players together in collaboration, the schedule data entry clerk’s focus is pulled in multiple directions: no one is truly on the same page.</a:t>
            </a:r>
          </a:p>
        </p:txBody>
      </p:sp>
      <p:sp>
        <p:nvSpPr>
          <p:cNvPr id="4" name="Slide Number Placeholder 3"/>
          <p:cNvSpPr>
            <a:spLocks noGrp="1"/>
          </p:cNvSpPr>
          <p:nvPr>
            <p:ph type="sldNum" sz="quarter" idx="10"/>
          </p:nvPr>
        </p:nvSpPr>
        <p:spPr/>
        <p:txBody>
          <a:bodyPr/>
          <a:lstStyle/>
          <a:p>
            <a:fld id="{7D830C93-A66F-4FA7-A3C0-D9FE56992E1F}" type="slidenum">
              <a:rPr lang="en-US" smtClean="0"/>
              <a:pPr/>
              <a:t>28</a:t>
            </a:fld>
            <a:endParaRPr lang="en-US" dirty="0"/>
          </a:p>
        </p:txBody>
      </p:sp>
    </p:spTree>
    <p:extLst>
      <p:ext uri="{BB962C8B-B14F-4D97-AF65-F5344CB8AC3E}">
        <p14:creationId xmlns:p14="http://schemas.microsoft.com/office/powerpoint/2010/main" val="396857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6413"/>
            <a:ext cx="5573713" cy="4179887"/>
          </a:xfrm>
        </p:spPr>
      </p:sp>
      <p:sp>
        <p:nvSpPr>
          <p:cNvPr id="3" name="Notes Placeholder 2"/>
          <p:cNvSpPr>
            <a:spLocks noGrp="1"/>
          </p:cNvSpPr>
          <p:nvPr>
            <p:ph type="body" idx="1"/>
          </p:nvPr>
        </p:nvSpPr>
        <p:spPr>
          <a:xfrm>
            <a:off x="545253" y="5021580"/>
            <a:ext cx="5919893" cy="1676400"/>
          </a:xfrm>
        </p:spPr>
        <p:txBody>
          <a:bodyPr/>
          <a:lstStyle/>
          <a:p>
            <a:r>
              <a:rPr lang="en-US" sz="1800" dirty="0"/>
              <a:t>There should be no surprise in learning of the resulting challenges to construction management.</a:t>
            </a:r>
          </a:p>
        </p:txBody>
      </p:sp>
      <p:sp>
        <p:nvSpPr>
          <p:cNvPr id="4" name="Slide Number Placeholder 3"/>
          <p:cNvSpPr>
            <a:spLocks noGrp="1"/>
          </p:cNvSpPr>
          <p:nvPr>
            <p:ph type="sldNum" sz="quarter" idx="10"/>
          </p:nvPr>
        </p:nvSpPr>
        <p:spPr/>
        <p:txBody>
          <a:bodyPr/>
          <a:lstStyle/>
          <a:p>
            <a:fld id="{7D830C93-A66F-4FA7-A3C0-D9FE56992E1F}" type="slidenum">
              <a:rPr lang="en-US" smtClean="0"/>
              <a:pPr/>
              <a:t>29</a:t>
            </a:fld>
            <a:endParaRPr lang="en-US" dirty="0"/>
          </a:p>
        </p:txBody>
      </p:sp>
    </p:spTree>
    <p:extLst>
      <p:ext uri="{BB962C8B-B14F-4D97-AF65-F5344CB8AC3E}">
        <p14:creationId xmlns:p14="http://schemas.microsoft.com/office/powerpoint/2010/main" val="116476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She is a long-time resident of Texas with roots in Colorado and Missouri.</a:t>
            </a:r>
          </a:p>
        </p:txBody>
      </p:sp>
      <p:sp>
        <p:nvSpPr>
          <p:cNvPr id="4" name="Slide Number Placeholder 3"/>
          <p:cNvSpPr>
            <a:spLocks noGrp="1"/>
          </p:cNvSpPr>
          <p:nvPr>
            <p:ph type="sldNum" sz="quarter" idx="10"/>
          </p:nvPr>
        </p:nvSpPr>
        <p:spPr/>
        <p:txBody>
          <a:bodyPr/>
          <a:lstStyle/>
          <a:p>
            <a:fld id="{7D830C93-A66F-4FA7-A3C0-D9FE56992E1F}" type="slidenum">
              <a:rPr lang="en-US" smtClean="0"/>
              <a:pPr/>
              <a:t>3</a:t>
            </a:fld>
            <a:endParaRPr lang="en-US" dirty="0"/>
          </a:p>
        </p:txBody>
      </p:sp>
    </p:spTree>
    <p:extLst>
      <p:ext uri="{BB962C8B-B14F-4D97-AF65-F5344CB8AC3E}">
        <p14:creationId xmlns:p14="http://schemas.microsoft.com/office/powerpoint/2010/main" val="1853721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609600"/>
            <a:ext cx="5472113" cy="4103688"/>
          </a:xfrm>
        </p:spPr>
      </p:sp>
      <p:sp>
        <p:nvSpPr>
          <p:cNvPr id="3" name="Notes Placeholder 2"/>
          <p:cNvSpPr>
            <a:spLocks noGrp="1"/>
          </p:cNvSpPr>
          <p:nvPr>
            <p:ph type="body" idx="1"/>
          </p:nvPr>
        </p:nvSpPr>
        <p:spPr>
          <a:xfrm>
            <a:off x="701040" y="5111250"/>
            <a:ext cx="5608320" cy="3051810"/>
          </a:xfrm>
        </p:spPr>
        <p:txBody>
          <a:bodyPr/>
          <a:lstStyle/>
          <a:p>
            <a:pPr>
              <a:spcAft>
                <a:spcPts val="611"/>
              </a:spcAft>
            </a:pPr>
            <a:r>
              <a:rPr lang="en-US" sz="1800" dirty="0"/>
              <a:t>Statistics show that despite continued advances in scheduling software and a surge in scheduling training, projects still work overtime and budgets continue to overrun due to poor scheduling and project management practices. [2, p. 20]</a:t>
            </a:r>
          </a:p>
          <a:p>
            <a:pPr>
              <a:spcAft>
                <a:spcPts val="611"/>
              </a:spcAft>
            </a:pPr>
            <a:r>
              <a:rPr lang="en-US" sz="1800" dirty="0"/>
              <a:t>Without bringing the necessary professionalism and skills back into the scheduler role and fully utilizing the professional, such problems will continue to plague projects.</a:t>
            </a:r>
          </a:p>
        </p:txBody>
      </p:sp>
      <p:sp>
        <p:nvSpPr>
          <p:cNvPr id="4" name="Slide Number Placeholder 3"/>
          <p:cNvSpPr>
            <a:spLocks noGrp="1"/>
          </p:cNvSpPr>
          <p:nvPr>
            <p:ph type="sldNum" sz="quarter" idx="10"/>
          </p:nvPr>
        </p:nvSpPr>
        <p:spPr/>
        <p:txBody>
          <a:bodyPr/>
          <a:lstStyle/>
          <a:p>
            <a:fld id="{7D830C93-A66F-4FA7-A3C0-D9FE56992E1F}" type="slidenum">
              <a:rPr lang="en-US" smtClean="0"/>
              <a:pPr/>
              <a:t>30</a:t>
            </a:fld>
            <a:endParaRPr lang="en-US" dirty="0"/>
          </a:p>
        </p:txBody>
      </p:sp>
    </p:spTree>
    <p:extLst>
      <p:ext uri="{BB962C8B-B14F-4D97-AF65-F5344CB8AC3E}">
        <p14:creationId xmlns:p14="http://schemas.microsoft.com/office/powerpoint/2010/main" val="171684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85800"/>
            <a:ext cx="5675313" cy="4256088"/>
          </a:xfrm>
        </p:spPr>
      </p:sp>
      <p:sp>
        <p:nvSpPr>
          <p:cNvPr id="3" name="Notes Placeholder 2"/>
          <p:cNvSpPr>
            <a:spLocks noGrp="1"/>
          </p:cNvSpPr>
          <p:nvPr>
            <p:ph type="body" idx="1"/>
          </p:nvPr>
        </p:nvSpPr>
        <p:spPr>
          <a:xfrm>
            <a:off x="701040" y="5343343"/>
            <a:ext cx="5608320" cy="2366010"/>
          </a:xfrm>
        </p:spPr>
        <p:txBody>
          <a:bodyPr/>
          <a:lstStyle/>
          <a:p>
            <a:pPr>
              <a:spcAft>
                <a:spcPts val="611"/>
              </a:spcAft>
            </a:pPr>
            <a:r>
              <a:rPr lang="en-US" sz="1800" dirty="0"/>
              <a:t>This noteworthy study was found to be a useful example from which to extract relevant challenges.</a:t>
            </a:r>
          </a:p>
          <a:p>
            <a:pPr>
              <a:spcAft>
                <a:spcPts val="611"/>
              </a:spcAft>
            </a:pPr>
            <a:r>
              <a:rPr lang="en-US" sz="1800" dirty="0"/>
              <a:t>The exact excerpt is used because it is relevant to a point made later in the paper about the industry’s mindset.</a:t>
            </a:r>
          </a:p>
        </p:txBody>
      </p:sp>
      <p:sp>
        <p:nvSpPr>
          <p:cNvPr id="4" name="Slide Number Placeholder 3"/>
          <p:cNvSpPr>
            <a:spLocks noGrp="1"/>
          </p:cNvSpPr>
          <p:nvPr>
            <p:ph type="sldNum" sz="quarter" idx="10"/>
          </p:nvPr>
        </p:nvSpPr>
        <p:spPr/>
        <p:txBody>
          <a:bodyPr/>
          <a:lstStyle/>
          <a:p>
            <a:fld id="{7D830C93-A66F-4FA7-A3C0-D9FE56992E1F}" type="slidenum">
              <a:rPr lang="en-US" smtClean="0"/>
              <a:pPr/>
              <a:t>31</a:t>
            </a:fld>
            <a:endParaRPr lang="en-US" dirty="0"/>
          </a:p>
        </p:txBody>
      </p:sp>
    </p:spTree>
    <p:extLst>
      <p:ext uri="{BB962C8B-B14F-4D97-AF65-F5344CB8AC3E}">
        <p14:creationId xmlns:p14="http://schemas.microsoft.com/office/powerpoint/2010/main" val="301510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652463"/>
            <a:ext cx="5327650" cy="3995737"/>
          </a:xfrm>
        </p:spPr>
      </p:sp>
      <p:sp>
        <p:nvSpPr>
          <p:cNvPr id="3" name="Notes Placeholder 2"/>
          <p:cNvSpPr>
            <a:spLocks noGrp="1"/>
          </p:cNvSpPr>
          <p:nvPr>
            <p:ph type="body" idx="1"/>
          </p:nvPr>
        </p:nvSpPr>
        <p:spPr>
          <a:xfrm>
            <a:off x="701040" y="5087698"/>
            <a:ext cx="5608320" cy="3556239"/>
          </a:xfrm>
        </p:spPr>
        <p:txBody>
          <a:bodyPr/>
          <a:lstStyle/>
          <a:p>
            <a:pPr defTabSz="931774">
              <a:spcAft>
                <a:spcPts val="611"/>
              </a:spcAft>
              <a:defRPr/>
            </a:pPr>
            <a:r>
              <a:rPr lang="en-US" sz="1800" dirty="0"/>
              <a:t>In this study, it was an afterthought to consider how the scheduling process and schedule might have contributed to delays or inaccurately measured progress. This study’s main focus was on other aspects of project development and delivery, verifying the view that scheduling, schedulers, and schedules are underrated in purpose, importance, and influence for the good.</a:t>
            </a:r>
          </a:p>
          <a:p>
            <a:pPr defTabSz="931774">
              <a:spcAft>
                <a:spcPts val="611"/>
              </a:spcAft>
              <a:defRPr/>
            </a:pPr>
            <a:r>
              <a:rPr lang="en-US" sz="1800" dirty="0"/>
              <a:t>Despite this flaw in the study, valuable insights were drawn from its findings. An examination of the causes in the table yielded a list of causes in which the scheduling process plays a direct role in delays. </a:t>
            </a:r>
          </a:p>
          <a:p>
            <a:pPr defTabSz="931774">
              <a:defRPr/>
            </a:pPr>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32</a:t>
            </a:fld>
            <a:endParaRPr lang="en-US" dirty="0"/>
          </a:p>
        </p:txBody>
      </p:sp>
    </p:spTree>
    <p:extLst>
      <p:ext uri="{BB962C8B-B14F-4D97-AF65-F5344CB8AC3E}">
        <p14:creationId xmlns:p14="http://schemas.microsoft.com/office/powerpoint/2010/main" val="96133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385763"/>
            <a:ext cx="6183313" cy="4637087"/>
          </a:xfrm>
        </p:spPr>
      </p:sp>
      <p:sp>
        <p:nvSpPr>
          <p:cNvPr id="3" name="Notes Placeholder 2"/>
          <p:cNvSpPr>
            <a:spLocks noGrp="1"/>
          </p:cNvSpPr>
          <p:nvPr>
            <p:ph type="body" idx="1"/>
          </p:nvPr>
        </p:nvSpPr>
        <p:spPr>
          <a:xfrm>
            <a:off x="700246" y="5486400"/>
            <a:ext cx="5608320" cy="2366010"/>
          </a:xfrm>
        </p:spPr>
        <p:txBody>
          <a:bodyPr/>
          <a:lstStyle/>
          <a:p>
            <a:pPr defTabSz="931774">
              <a:defRPr/>
            </a:pPr>
            <a:r>
              <a:rPr lang="en-US" sz="1800" dirty="0"/>
              <a:t>An examination of the causes in Table 2 yielded a list of causes in which the scheduling process plays a direct role in delays. </a:t>
            </a:r>
          </a:p>
        </p:txBody>
      </p:sp>
      <p:sp>
        <p:nvSpPr>
          <p:cNvPr id="4" name="Slide Number Placeholder 3"/>
          <p:cNvSpPr>
            <a:spLocks noGrp="1"/>
          </p:cNvSpPr>
          <p:nvPr>
            <p:ph type="sldNum" sz="quarter" idx="10"/>
          </p:nvPr>
        </p:nvSpPr>
        <p:spPr/>
        <p:txBody>
          <a:bodyPr/>
          <a:lstStyle/>
          <a:p>
            <a:fld id="{7D830C93-A66F-4FA7-A3C0-D9FE56992E1F}" type="slidenum">
              <a:rPr lang="en-US" smtClean="0"/>
              <a:pPr/>
              <a:t>33</a:t>
            </a:fld>
            <a:endParaRPr lang="en-US" dirty="0"/>
          </a:p>
        </p:txBody>
      </p:sp>
    </p:spTree>
    <p:extLst>
      <p:ext uri="{BB962C8B-B14F-4D97-AF65-F5344CB8AC3E}">
        <p14:creationId xmlns:p14="http://schemas.microsoft.com/office/powerpoint/2010/main" val="2573830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309563"/>
            <a:ext cx="3952875" cy="2963862"/>
          </a:xfrm>
        </p:spPr>
      </p:sp>
      <p:sp>
        <p:nvSpPr>
          <p:cNvPr id="3" name="Notes Placeholder 2"/>
          <p:cNvSpPr>
            <a:spLocks noGrp="1"/>
          </p:cNvSpPr>
          <p:nvPr>
            <p:ph type="body" idx="1"/>
          </p:nvPr>
        </p:nvSpPr>
        <p:spPr>
          <a:xfrm>
            <a:off x="701040" y="3562007"/>
            <a:ext cx="5608320" cy="5500370"/>
          </a:xfrm>
        </p:spPr>
        <p:txBody>
          <a:bodyPr/>
          <a:lstStyle/>
          <a:p>
            <a:pPr fontAlgn="base"/>
            <a:r>
              <a:rPr lang="en-US" dirty="0"/>
              <a:t>Though it may seem a stretch to connect poor scheduling to some of these challenges, there is a domino effect caused which can lead to them.</a:t>
            </a:r>
          </a:p>
          <a:p>
            <a:pPr marL="174708" indent="-174708">
              <a:buFont typeface="Arial" panose="020B0604020202020204" pitchFamily="34" charset="0"/>
              <a:buChar char="•"/>
            </a:pPr>
            <a:r>
              <a:rPr lang="en-US" dirty="0"/>
              <a:t>Contractor related</a:t>
            </a:r>
          </a:p>
          <a:p>
            <a:pPr marL="640594" lvl="1" indent="-174708">
              <a:buFont typeface="Arial" panose="020B0604020202020204" pitchFamily="34" charset="0"/>
              <a:buChar char="•"/>
            </a:pPr>
            <a:r>
              <a:rPr lang="en-US" dirty="0"/>
              <a:t>Financial failure of the contractor – a flaw in the planning and scheduling process will consistently create problems and can result in devastating claims resolutions or loss of contracts due to a poor reputation. </a:t>
            </a:r>
          </a:p>
          <a:p>
            <a:pPr marL="640594" lvl="1" indent="-174708" fontAlgn="base">
              <a:buFont typeface="Arial" panose="020B0604020202020204" pitchFamily="34" charset="0"/>
              <a:buChar char="•"/>
            </a:pPr>
            <a:r>
              <a:rPr lang="en-US" dirty="0"/>
              <a:t>Technical inadequacies of the contractor—though contractors either have the necessary skills to execute the project or they do not, poor scheduling practices can reflect poorly upon those skills. </a:t>
            </a:r>
          </a:p>
          <a:p>
            <a:pPr marL="640594" lvl="1" indent="-174708" fontAlgn="base">
              <a:buFont typeface="Arial" panose="020B0604020202020204" pitchFamily="34" charset="0"/>
              <a:buChar char="•"/>
            </a:pPr>
            <a:r>
              <a:rPr lang="en-US" dirty="0"/>
              <a:t>Quality of work – Poor scheduling practices can cause poor work quality through resulting delays and the scramble to fix them. Quality of scheduling enhances work quality through proper planning and monitoring. </a:t>
            </a:r>
          </a:p>
          <a:p>
            <a:pPr marL="174708" indent="-174708" fontAlgn="base">
              <a:buFont typeface="Arial" panose="020B0604020202020204" pitchFamily="34" charset="0"/>
              <a:buChar char="•"/>
            </a:pPr>
            <a:r>
              <a:rPr lang="en-US" dirty="0"/>
              <a:t>Design related </a:t>
            </a:r>
          </a:p>
          <a:p>
            <a:pPr marL="640594" lvl="1" indent="-174708" fontAlgn="base">
              <a:buFont typeface="Arial" panose="020B0604020202020204" pitchFamily="34" charset="0"/>
              <a:buChar char="•"/>
            </a:pPr>
            <a:r>
              <a:rPr lang="en-US" dirty="0"/>
              <a:t>Availability of information – A professional scheduler would understand what information is needed for planning the project and constructing a schedule in a timely manner. His/her communication skills should bring the lack of information to the attention of the appropriate leaders. </a:t>
            </a:r>
          </a:p>
          <a:p>
            <a:pPr marL="640594" lvl="1" indent="-174708" fontAlgn="base">
              <a:buFont typeface="Arial" panose="020B0604020202020204" pitchFamily="34" charset="0"/>
              <a:buChar char="•"/>
            </a:pPr>
            <a:r>
              <a:rPr lang="en-US" dirty="0"/>
              <a:t>Contract related – If the scheduler, schedule design process, or schedule development process is inadequate, the schedule will not represent the project as it should to meet contract expectations. </a:t>
            </a:r>
          </a:p>
          <a:p>
            <a:pPr marL="640594" lvl="1" indent="-174708" fontAlgn="base">
              <a:buFont typeface="Arial" panose="020B0604020202020204" pitchFamily="34" charset="0"/>
              <a:buChar char="•"/>
            </a:pPr>
            <a:r>
              <a:rPr lang="en-US" dirty="0"/>
              <a:t>Ambiguities in contract documents – These ambiguities can be easily overlooked when the schedule design process is inadequate. </a:t>
            </a:r>
          </a:p>
          <a:p>
            <a:pPr marL="640594" lvl="1" indent="-174708" fontAlgn="base">
              <a:buFont typeface="Arial" panose="020B0604020202020204" pitchFamily="34" charset="0"/>
              <a:buChar char="•"/>
            </a:pPr>
            <a:r>
              <a:rPr lang="en-US" dirty="0"/>
              <a:t>Risk allocation – Poor schedule design and development can result in a lack of clarity of the most beneficial risk allocation to all parties within the contract.</a:t>
            </a:r>
          </a:p>
          <a:p>
            <a:pPr marL="174708" indent="-174708" fontAlgn="base">
              <a:buFont typeface="Arial" panose="020B0604020202020204" pitchFamily="34" charset="0"/>
              <a:buChar char="•"/>
            </a:pPr>
            <a:r>
              <a:rPr lang="en-US" dirty="0"/>
              <a:t>External Factors</a:t>
            </a:r>
          </a:p>
          <a:p>
            <a:pPr lvl="1" fontAlgn="base"/>
            <a:r>
              <a:rPr lang="en-US" dirty="0"/>
              <a:t>Legal and economic factors – A poorly designed, developed, and maintained schedule results in a lack of support for or against claims and/or credibility.</a:t>
            </a:r>
          </a:p>
        </p:txBody>
      </p:sp>
      <p:sp>
        <p:nvSpPr>
          <p:cNvPr id="4" name="Slide Number Placeholder 3"/>
          <p:cNvSpPr>
            <a:spLocks noGrp="1"/>
          </p:cNvSpPr>
          <p:nvPr>
            <p:ph type="sldNum" sz="quarter" idx="10"/>
          </p:nvPr>
        </p:nvSpPr>
        <p:spPr/>
        <p:txBody>
          <a:bodyPr/>
          <a:lstStyle/>
          <a:p>
            <a:fld id="{7D830C93-A66F-4FA7-A3C0-D9FE56992E1F}" type="slidenum">
              <a:rPr lang="en-US" smtClean="0"/>
              <a:pPr/>
              <a:t>34</a:t>
            </a:fld>
            <a:endParaRPr lang="en-US" dirty="0"/>
          </a:p>
        </p:txBody>
      </p:sp>
    </p:spTree>
    <p:extLst>
      <p:ext uri="{BB962C8B-B14F-4D97-AF65-F5344CB8AC3E}">
        <p14:creationId xmlns:p14="http://schemas.microsoft.com/office/powerpoint/2010/main" val="77962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09600"/>
            <a:ext cx="5575300" cy="4181475"/>
          </a:xfrm>
        </p:spPr>
      </p:sp>
      <p:sp>
        <p:nvSpPr>
          <p:cNvPr id="3" name="Notes Placeholder 2"/>
          <p:cNvSpPr>
            <a:spLocks noGrp="1"/>
          </p:cNvSpPr>
          <p:nvPr>
            <p:ph type="body" idx="1"/>
          </p:nvPr>
        </p:nvSpPr>
        <p:spPr>
          <a:xfrm>
            <a:off x="655494" y="5343817"/>
            <a:ext cx="5608320" cy="2664803"/>
          </a:xfrm>
        </p:spPr>
        <p:txBody>
          <a:bodyPr/>
          <a:lstStyle/>
          <a:p>
            <a:r>
              <a:rPr lang="en-US" sz="1600" dirty="0"/>
              <a:t>This citation shows a challenge created by entrusting the scheduling design, development, and implementation responsibilities to random team members or a schedule data entry clerk, rather than a skilled professional scheduler. Using the paper’s analogy, the author is responsible for shaping information, whether original or supplied, into a readable, marketable work. This is also true for the professional scheduler, who must provide a readable, realistic baseline schedule that accurately represents the project’s execution timeline.</a:t>
            </a:r>
          </a:p>
        </p:txBody>
      </p:sp>
      <p:sp>
        <p:nvSpPr>
          <p:cNvPr id="4" name="Slide Number Placeholder 3"/>
          <p:cNvSpPr>
            <a:spLocks noGrp="1"/>
          </p:cNvSpPr>
          <p:nvPr>
            <p:ph type="sldNum" sz="quarter" idx="10"/>
          </p:nvPr>
        </p:nvSpPr>
        <p:spPr/>
        <p:txBody>
          <a:bodyPr/>
          <a:lstStyle/>
          <a:p>
            <a:fld id="{7D830C93-A66F-4FA7-A3C0-D9FE56992E1F}" type="slidenum">
              <a:rPr lang="en-US" smtClean="0"/>
              <a:pPr/>
              <a:t>35</a:t>
            </a:fld>
            <a:endParaRPr lang="en-US" dirty="0"/>
          </a:p>
        </p:txBody>
      </p:sp>
    </p:spTree>
    <p:extLst>
      <p:ext uri="{BB962C8B-B14F-4D97-AF65-F5344CB8AC3E}">
        <p14:creationId xmlns:p14="http://schemas.microsoft.com/office/powerpoint/2010/main" val="1135723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304800"/>
            <a:ext cx="4467225" cy="3349625"/>
          </a:xfrm>
        </p:spPr>
      </p:sp>
      <p:sp>
        <p:nvSpPr>
          <p:cNvPr id="3" name="Notes Placeholder 2"/>
          <p:cNvSpPr>
            <a:spLocks noGrp="1"/>
          </p:cNvSpPr>
          <p:nvPr>
            <p:ph type="body" idx="1"/>
          </p:nvPr>
        </p:nvSpPr>
        <p:spPr>
          <a:xfrm>
            <a:off x="701040" y="3886200"/>
            <a:ext cx="5608320" cy="5281930"/>
          </a:xfrm>
        </p:spPr>
        <p:txBody>
          <a:bodyPr/>
          <a:lstStyle/>
          <a:p>
            <a:pPr marL="174708" indent="-174708">
              <a:buFont typeface="Arial" panose="020B0604020202020204" pitchFamily="34" charset="0"/>
              <a:buChar char="•"/>
            </a:pPr>
            <a:r>
              <a:rPr lang="en-US" dirty="0"/>
              <a:t>This citation shows a challenge created by trusting the responsibilities of scheduling design, development, and implementation to either random team members or a schedule data entry clerk instead of the skilled professional scheduler. Like the author who is responsible for shaping information into a readable, marketable work, the professional scheduler must provide a readable, realistic baseline schedule that accurately represents the project’s execution timeline.</a:t>
            </a:r>
          </a:p>
          <a:p>
            <a:pPr marL="174708" indent="-174708">
              <a:buFont typeface="Arial" panose="020B0604020202020204" pitchFamily="34" charset="0"/>
              <a:buChar char="•"/>
            </a:pPr>
            <a:r>
              <a:rPr lang="en-US" dirty="0"/>
              <a:t>Part of the reason for the poor performance of product delivery in the construction industry is the inability of project participants to work collaboratively. [5]</a:t>
            </a:r>
          </a:p>
          <a:p>
            <a:pPr marL="174708" indent="-174708">
              <a:buFont typeface="Arial" panose="020B0604020202020204" pitchFamily="34" charset="0"/>
              <a:buChar char="•"/>
            </a:pPr>
            <a:r>
              <a:rPr lang="en-US" dirty="0"/>
              <a:t>The industry has taken a critical pillar of support and guidance away from the project manager. Where the primary role of an author is to provide a written project that benefits their readers, the primary role of a professional scheduler is to support the project manager, meeting their requirements first and foremost. [4, p. 51]</a:t>
            </a:r>
          </a:p>
          <a:p>
            <a:pPr marL="174708" indent="-174708">
              <a:buFont typeface="Arial" panose="020B0604020202020204" pitchFamily="34" charset="0"/>
              <a:buChar char="•"/>
            </a:pPr>
            <a:r>
              <a:rPr lang="en-US" kern="1200" dirty="0">
                <a:solidFill>
                  <a:schemeClr val="tx1"/>
                </a:solidFill>
                <a:effectLst/>
                <a:latin typeface="+mn-lt"/>
                <a:ea typeface="+mn-ea"/>
                <a:cs typeface="+mn-cs"/>
              </a:rPr>
              <a:t>By taking away the supporting role of the professional scheduler from the project manager and placing his additional responsibilities onto the PM, the industry has effectively put blinders on and hobbled the PM from completing the race to the project's targeted finish date within budget.</a:t>
            </a:r>
          </a:p>
          <a:p>
            <a:pPr marL="174708" indent="-174708" defTabSz="931774">
              <a:buFont typeface="Arial" panose="020B0604020202020204" pitchFamily="34" charset="0"/>
              <a:buChar char="•"/>
              <a:defRPr/>
            </a:pPr>
            <a:r>
              <a:rPr lang="en-US" dirty="0"/>
              <a:t>Because of a heavy workload and their familiarity with construction project processes, the PMs felt little need to ask process questions or coordinate with other stakeholders and team members (subs, too). Nor could they devote the necessary time to properly design and develop the schedule.</a:t>
            </a:r>
          </a:p>
          <a:p>
            <a:pPr marL="174708" indent="-174708" defTabSz="931774">
              <a:buFont typeface="Arial" panose="020B0604020202020204" pitchFamily="34" charset="0"/>
              <a:buChar char="•"/>
              <a:defRPr/>
            </a:pPr>
            <a:r>
              <a:rPr lang="en-US" dirty="0"/>
              <a:t>Thirty percent of construction projects either run over budget or fail to complete due to time constraints and a lack of effective project management [5]. Those that begin poorly rarely get back on track; they lose collective focus, and excessive time and energy are spent correcting mistakes rather than forging ahead with the schedule. When analyzing the literature, the timeline schedule is a factor in project completion; more specifically, the baseline schedule development phase is a potential source of poor project planning, leading to on-time completion problems. [5, p.18]</a:t>
            </a:r>
          </a:p>
          <a:p>
            <a:pPr defTabSz="931774">
              <a:defRPr/>
            </a:pPr>
            <a:endParaRPr lang="en-US" dirty="0"/>
          </a:p>
          <a:p>
            <a:pPr marL="174708"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36</a:t>
            </a:fld>
            <a:endParaRPr lang="en-US" dirty="0"/>
          </a:p>
        </p:txBody>
      </p:sp>
    </p:spTree>
    <p:extLst>
      <p:ext uri="{BB962C8B-B14F-4D97-AF65-F5344CB8AC3E}">
        <p14:creationId xmlns:p14="http://schemas.microsoft.com/office/powerpoint/2010/main" val="3099734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522288"/>
            <a:ext cx="5165725" cy="3875087"/>
          </a:xfrm>
        </p:spPr>
      </p:sp>
      <p:sp>
        <p:nvSpPr>
          <p:cNvPr id="3" name="Notes Placeholder 2"/>
          <p:cNvSpPr>
            <a:spLocks noGrp="1"/>
          </p:cNvSpPr>
          <p:nvPr>
            <p:ph type="body" idx="1"/>
          </p:nvPr>
        </p:nvSpPr>
        <p:spPr>
          <a:xfrm>
            <a:off x="701040" y="4856297"/>
            <a:ext cx="5608320" cy="2823210"/>
          </a:xfrm>
        </p:spPr>
        <p:txBody>
          <a:bodyPr/>
          <a:lstStyle/>
          <a:p>
            <a:r>
              <a:rPr lang="en-US" sz="1800" dirty="0"/>
              <a:t>The challenge is to bring to the attention of contractors, owners, and project managers the diminished role of the scheduler and the lack of priority given to quality scheduling. This is especially difficult when many in the industry believe they have adequate scheduling practices in place.</a:t>
            </a:r>
          </a:p>
          <a:p>
            <a:r>
              <a:rPr lang="en-US" sz="1800" dirty="0"/>
              <a:t>How does one open their eyes to see what may be overlooked? Ask questions.</a:t>
            </a:r>
          </a:p>
          <a:p>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37</a:t>
            </a:fld>
            <a:endParaRPr lang="en-US" dirty="0"/>
          </a:p>
        </p:txBody>
      </p:sp>
    </p:spTree>
    <p:extLst>
      <p:ext uri="{BB962C8B-B14F-4D97-AF65-F5344CB8AC3E}">
        <p14:creationId xmlns:p14="http://schemas.microsoft.com/office/powerpoint/2010/main" val="1224519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609600"/>
            <a:ext cx="5980113" cy="4484688"/>
          </a:xfrm>
        </p:spPr>
      </p:sp>
      <p:sp>
        <p:nvSpPr>
          <p:cNvPr id="4" name="Slide Number Placeholder 3"/>
          <p:cNvSpPr>
            <a:spLocks noGrp="1"/>
          </p:cNvSpPr>
          <p:nvPr>
            <p:ph type="sldNum" sz="quarter" idx="10"/>
          </p:nvPr>
        </p:nvSpPr>
        <p:spPr/>
        <p:txBody>
          <a:bodyPr/>
          <a:lstStyle/>
          <a:p>
            <a:fld id="{7D830C93-A66F-4FA7-A3C0-D9FE56992E1F}" type="slidenum">
              <a:rPr lang="en-US" smtClean="0"/>
              <a:pPr/>
              <a:t>38</a:t>
            </a:fld>
            <a:endParaRPr lang="en-US" dirty="0"/>
          </a:p>
        </p:txBody>
      </p:sp>
    </p:spTree>
    <p:extLst>
      <p:ext uri="{BB962C8B-B14F-4D97-AF65-F5344CB8AC3E}">
        <p14:creationId xmlns:p14="http://schemas.microsoft.com/office/powerpoint/2010/main" val="570548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96913"/>
            <a:ext cx="5268913" cy="3951287"/>
          </a:xfrm>
        </p:spPr>
      </p:sp>
      <p:sp>
        <p:nvSpPr>
          <p:cNvPr id="3" name="Notes Placeholder 2"/>
          <p:cNvSpPr>
            <a:spLocks noGrp="1"/>
          </p:cNvSpPr>
          <p:nvPr>
            <p:ph type="body" idx="1"/>
          </p:nvPr>
        </p:nvSpPr>
        <p:spPr>
          <a:xfrm>
            <a:off x="701040" y="5039226"/>
            <a:ext cx="5608320" cy="3051810"/>
          </a:xfrm>
        </p:spPr>
        <p:txBody>
          <a:bodyPr/>
          <a:lstStyle/>
          <a:p>
            <a:pPr defTabSz="931774">
              <a:defRPr/>
            </a:pPr>
            <a:r>
              <a:rPr lang="en-US" sz="1800" dirty="0"/>
              <a:t>These questions, along with an inventory of the challenges and reasons presented in this paper, can be used by the project management team during the planning stages of the project to assess the need for improvements in the project planning and scheduling development process. During this consideration, also add the weight of the benefits of having a professional scheduler on the team.</a:t>
            </a:r>
          </a:p>
        </p:txBody>
      </p:sp>
      <p:sp>
        <p:nvSpPr>
          <p:cNvPr id="4" name="Slide Number Placeholder 3"/>
          <p:cNvSpPr>
            <a:spLocks noGrp="1"/>
          </p:cNvSpPr>
          <p:nvPr>
            <p:ph type="sldNum" sz="quarter" idx="10"/>
          </p:nvPr>
        </p:nvSpPr>
        <p:spPr/>
        <p:txBody>
          <a:bodyPr/>
          <a:lstStyle/>
          <a:p>
            <a:fld id="{7D830C93-A66F-4FA7-A3C0-D9FE56992E1F}" type="slidenum">
              <a:rPr lang="en-US" smtClean="0"/>
              <a:pPr/>
              <a:t>39</a:t>
            </a:fld>
            <a:endParaRPr lang="en-US" dirty="0"/>
          </a:p>
        </p:txBody>
      </p:sp>
    </p:spTree>
    <p:extLst>
      <p:ext uri="{BB962C8B-B14F-4D97-AF65-F5344CB8AC3E}">
        <p14:creationId xmlns:p14="http://schemas.microsoft.com/office/powerpoint/2010/main" val="283362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p:spPr>
        <p:txBody>
          <a:bodyPr/>
          <a:lstStyle/>
          <a:p>
            <a:pPr fontAlgn="base"/>
            <a:r>
              <a:rPr lang="en-US" sz="1800" dirty="0"/>
              <a:t>Analogies are a useful tool of perspective to call attention to a parallel situation in life; professional or private. Such is the analogy of the author verses the typist. Understanding the difference between an author and a typist establishes a stark contrast in the sense of ownership, the level of creativity, and active participation that these two roles have within a written project.</a:t>
            </a:r>
          </a:p>
          <a:p>
            <a:pPr fontAlgn="base"/>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4</a:t>
            </a:fld>
            <a:endParaRPr lang="en-US" dirty="0"/>
          </a:p>
        </p:txBody>
      </p:sp>
    </p:spTree>
    <p:extLst>
      <p:ext uri="{BB962C8B-B14F-4D97-AF65-F5344CB8AC3E}">
        <p14:creationId xmlns:p14="http://schemas.microsoft.com/office/powerpoint/2010/main" val="38177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733425"/>
            <a:ext cx="5268913" cy="3951288"/>
          </a:xfrm>
        </p:spPr>
      </p:sp>
      <p:sp>
        <p:nvSpPr>
          <p:cNvPr id="4" name="Slide Number Placeholder 3"/>
          <p:cNvSpPr>
            <a:spLocks noGrp="1"/>
          </p:cNvSpPr>
          <p:nvPr>
            <p:ph type="sldNum" sz="quarter" idx="10"/>
          </p:nvPr>
        </p:nvSpPr>
        <p:spPr/>
        <p:txBody>
          <a:bodyPr/>
          <a:lstStyle/>
          <a:p>
            <a:fld id="{7D830C93-A66F-4FA7-A3C0-D9FE56992E1F}" type="slidenum">
              <a:rPr lang="en-US" smtClean="0"/>
              <a:pPr/>
              <a:t>40</a:t>
            </a:fld>
            <a:endParaRPr lang="en-US" dirty="0"/>
          </a:p>
        </p:txBody>
      </p:sp>
    </p:spTree>
    <p:extLst>
      <p:ext uri="{BB962C8B-B14F-4D97-AF65-F5344CB8AC3E}">
        <p14:creationId xmlns:p14="http://schemas.microsoft.com/office/powerpoint/2010/main" val="2808698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685800"/>
            <a:ext cx="5470525" cy="4103688"/>
          </a:xfrm>
        </p:spPr>
      </p:sp>
      <p:sp>
        <p:nvSpPr>
          <p:cNvPr id="4" name="Slide Number Placeholder 3"/>
          <p:cNvSpPr>
            <a:spLocks noGrp="1"/>
          </p:cNvSpPr>
          <p:nvPr>
            <p:ph type="sldNum" sz="quarter" idx="10"/>
          </p:nvPr>
        </p:nvSpPr>
        <p:spPr/>
        <p:txBody>
          <a:bodyPr/>
          <a:lstStyle/>
          <a:p>
            <a:fld id="{7D830C93-A66F-4FA7-A3C0-D9FE56992E1F}" type="slidenum">
              <a:rPr lang="en-US" smtClean="0"/>
              <a:pPr/>
              <a:t>41</a:t>
            </a:fld>
            <a:endParaRPr lang="en-US" dirty="0"/>
          </a:p>
        </p:txBody>
      </p:sp>
    </p:spTree>
    <p:extLst>
      <p:ext uri="{BB962C8B-B14F-4D97-AF65-F5344CB8AC3E}">
        <p14:creationId xmlns:p14="http://schemas.microsoft.com/office/powerpoint/2010/main" val="607824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76275"/>
            <a:ext cx="5295900" cy="3971925"/>
          </a:xfrm>
        </p:spPr>
      </p:sp>
      <p:sp>
        <p:nvSpPr>
          <p:cNvPr id="4" name="Slide Number Placeholder 3"/>
          <p:cNvSpPr>
            <a:spLocks noGrp="1"/>
          </p:cNvSpPr>
          <p:nvPr>
            <p:ph type="sldNum" sz="quarter" idx="10"/>
          </p:nvPr>
        </p:nvSpPr>
        <p:spPr/>
        <p:txBody>
          <a:bodyPr/>
          <a:lstStyle/>
          <a:p>
            <a:fld id="{7D830C93-A66F-4FA7-A3C0-D9FE56992E1F}" type="slidenum">
              <a:rPr lang="en-US" smtClean="0"/>
              <a:pPr/>
              <a:t>42</a:t>
            </a:fld>
            <a:endParaRPr lang="en-US" dirty="0"/>
          </a:p>
        </p:txBody>
      </p:sp>
    </p:spTree>
    <p:extLst>
      <p:ext uri="{BB962C8B-B14F-4D97-AF65-F5344CB8AC3E}">
        <p14:creationId xmlns:p14="http://schemas.microsoft.com/office/powerpoint/2010/main" val="28093475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990600"/>
            <a:ext cx="5472113" cy="4103688"/>
          </a:xfrm>
        </p:spPr>
      </p:sp>
      <p:sp>
        <p:nvSpPr>
          <p:cNvPr id="4" name="Slide Number Placeholder 3"/>
          <p:cNvSpPr>
            <a:spLocks noGrp="1"/>
          </p:cNvSpPr>
          <p:nvPr>
            <p:ph type="sldNum" sz="quarter" idx="10"/>
          </p:nvPr>
        </p:nvSpPr>
        <p:spPr/>
        <p:txBody>
          <a:bodyPr/>
          <a:lstStyle/>
          <a:p>
            <a:fld id="{7D830C93-A66F-4FA7-A3C0-D9FE56992E1F}" type="slidenum">
              <a:rPr lang="en-US" smtClean="0"/>
              <a:pPr/>
              <a:t>43</a:t>
            </a:fld>
            <a:endParaRPr lang="en-US" dirty="0"/>
          </a:p>
        </p:txBody>
      </p:sp>
    </p:spTree>
    <p:extLst>
      <p:ext uri="{BB962C8B-B14F-4D97-AF65-F5344CB8AC3E}">
        <p14:creationId xmlns:p14="http://schemas.microsoft.com/office/powerpoint/2010/main" val="2242105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504825"/>
            <a:ext cx="5524500" cy="4143375"/>
          </a:xfrm>
        </p:spPr>
      </p:sp>
      <p:sp>
        <p:nvSpPr>
          <p:cNvPr id="4" name="Slide Number Placeholder 3"/>
          <p:cNvSpPr>
            <a:spLocks noGrp="1"/>
          </p:cNvSpPr>
          <p:nvPr>
            <p:ph type="sldNum" sz="quarter" idx="10"/>
          </p:nvPr>
        </p:nvSpPr>
        <p:spPr/>
        <p:txBody>
          <a:bodyPr/>
          <a:lstStyle/>
          <a:p>
            <a:fld id="{7D830C93-A66F-4FA7-A3C0-D9FE56992E1F}" type="slidenum">
              <a:rPr lang="en-US" smtClean="0"/>
              <a:pPr/>
              <a:t>44</a:t>
            </a:fld>
            <a:endParaRPr lang="en-US" dirty="0"/>
          </a:p>
        </p:txBody>
      </p:sp>
    </p:spTree>
    <p:extLst>
      <p:ext uri="{BB962C8B-B14F-4D97-AF65-F5344CB8AC3E}">
        <p14:creationId xmlns:p14="http://schemas.microsoft.com/office/powerpoint/2010/main" val="2956639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3900"/>
            <a:ext cx="5530850" cy="4148138"/>
          </a:xfrm>
        </p:spPr>
      </p:sp>
      <p:sp>
        <p:nvSpPr>
          <p:cNvPr id="3" name="Notes Placeholder 2"/>
          <p:cNvSpPr>
            <a:spLocks noGrp="1"/>
          </p:cNvSpPr>
          <p:nvPr>
            <p:ph type="body" idx="1"/>
          </p:nvPr>
        </p:nvSpPr>
        <p:spPr>
          <a:xfrm>
            <a:off x="701040" y="5113338"/>
            <a:ext cx="5608320" cy="3486150"/>
          </a:xfrm>
        </p:spPr>
        <p:txBody>
          <a:bodyPr/>
          <a:lstStyle/>
          <a:p>
            <a:pPr defTabSz="931774">
              <a:defRPr/>
            </a:pPr>
            <a:r>
              <a:rPr lang="en-US" sz="1800" dirty="0"/>
              <a:t>These benefits are worth any additional costs key project decision makers may balk at, such as the salary of the professional scheduler or, in the case of large, complex projects, a team of professional schedulers. Such perceived costs were also partly responsible for delegating the scheduler’s key responsibilities to the project manager and assigning lesser scheduling duties to the schedule data entry clerk, whose skills warrant a significantly lower pay rate. And the results proved to be more costly to the construction industry than maintaining well-paid professional schedulers.</a:t>
            </a:r>
          </a:p>
          <a:p>
            <a:pPr defTabSz="931774">
              <a:defRPr/>
            </a:pPr>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45</a:t>
            </a:fld>
            <a:endParaRPr lang="en-US" dirty="0"/>
          </a:p>
        </p:txBody>
      </p:sp>
    </p:spTree>
    <p:extLst>
      <p:ext uri="{BB962C8B-B14F-4D97-AF65-F5344CB8AC3E}">
        <p14:creationId xmlns:p14="http://schemas.microsoft.com/office/powerpoint/2010/main" val="1849516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609600"/>
            <a:ext cx="5600700" cy="4200525"/>
          </a:xfrm>
        </p:spPr>
      </p:sp>
      <p:sp>
        <p:nvSpPr>
          <p:cNvPr id="4" name="Slide Number Placeholder 3"/>
          <p:cNvSpPr>
            <a:spLocks noGrp="1"/>
          </p:cNvSpPr>
          <p:nvPr>
            <p:ph type="sldNum" sz="quarter" idx="10"/>
          </p:nvPr>
        </p:nvSpPr>
        <p:spPr/>
        <p:txBody>
          <a:bodyPr/>
          <a:lstStyle/>
          <a:p>
            <a:fld id="{7D830C93-A66F-4FA7-A3C0-D9FE56992E1F}" type="slidenum">
              <a:rPr lang="en-US" smtClean="0"/>
              <a:pPr/>
              <a:t>46</a:t>
            </a:fld>
            <a:endParaRPr lang="en-US" dirty="0"/>
          </a:p>
        </p:txBody>
      </p:sp>
    </p:spTree>
    <p:extLst>
      <p:ext uri="{BB962C8B-B14F-4D97-AF65-F5344CB8AC3E}">
        <p14:creationId xmlns:p14="http://schemas.microsoft.com/office/powerpoint/2010/main" val="2644169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1538" y="696913"/>
            <a:ext cx="5267325" cy="3951287"/>
          </a:xfrm>
        </p:spPr>
      </p:sp>
      <p:sp>
        <p:nvSpPr>
          <p:cNvPr id="4" name="Slide Number Placeholder 3"/>
          <p:cNvSpPr>
            <a:spLocks noGrp="1"/>
          </p:cNvSpPr>
          <p:nvPr>
            <p:ph type="sldNum" sz="quarter" idx="10"/>
          </p:nvPr>
        </p:nvSpPr>
        <p:spPr/>
        <p:txBody>
          <a:bodyPr/>
          <a:lstStyle/>
          <a:p>
            <a:fld id="{7D830C93-A66F-4FA7-A3C0-D9FE56992E1F}" type="slidenum">
              <a:rPr lang="en-US" smtClean="0"/>
              <a:pPr/>
              <a:t>47</a:t>
            </a:fld>
            <a:endParaRPr lang="en-US" dirty="0"/>
          </a:p>
        </p:txBody>
      </p:sp>
    </p:spTree>
    <p:extLst>
      <p:ext uri="{BB962C8B-B14F-4D97-AF65-F5344CB8AC3E}">
        <p14:creationId xmlns:p14="http://schemas.microsoft.com/office/powerpoint/2010/main" val="3304349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69900"/>
            <a:ext cx="4854575" cy="3641725"/>
          </a:xfrm>
        </p:spPr>
      </p:sp>
      <p:sp>
        <p:nvSpPr>
          <p:cNvPr id="3" name="Notes Placeholder 2"/>
          <p:cNvSpPr>
            <a:spLocks noGrp="1"/>
          </p:cNvSpPr>
          <p:nvPr>
            <p:ph type="body" idx="1"/>
          </p:nvPr>
        </p:nvSpPr>
        <p:spPr>
          <a:xfrm>
            <a:off x="701040" y="4338320"/>
            <a:ext cx="5608320" cy="4729480"/>
          </a:xfrm>
        </p:spPr>
        <p:txBody>
          <a:bodyPr/>
          <a:lstStyle/>
          <a:p>
            <a:r>
              <a:rPr lang="en-US" sz="1800" dirty="0"/>
              <a:t>The intent of this presentation is:</a:t>
            </a:r>
          </a:p>
          <a:p>
            <a:pPr marL="174708" indent="-174708">
              <a:buFont typeface="Arial" panose="020B0604020202020204" pitchFamily="34" charset="0"/>
              <a:buChar char="•"/>
            </a:pPr>
            <a:r>
              <a:rPr lang="en-US" sz="1800" dirty="0"/>
              <a:t>To encourage the construction industry to embrace anew the role of the professional scheduler.</a:t>
            </a:r>
          </a:p>
          <a:p>
            <a:pPr marL="174708" indent="-174708">
              <a:buFont typeface="Arial" panose="020B0604020202020204" pitchFamily="34" charset="0"/>
              <a:buChar char="•"/>
            </a:pPr>
            <a:r>
              <a:rPr lang="en-US" sz="1800" dirty="0"/>
              <a:t>To encourage professional schedulers to own their positions and mentor the next generations with the expertise and ethics required to maintain the integrity of the role.</a:t>
            </a:r>
          </a:p>
          <a:p>
            <a:pPr marL="174708" indent="-174708">
              <a:buFont typeface="Arial" panose="020B0604020202020204" pitchFamily="34" charset="0"/>
              <a:buChar char="•"/>
            </a:pPr>
            <a:r>
              <a:rPr lang="en-US" sz="1800" dirty="0"/>
              <a:t>To encourage schedule data entry clerks to aspire to the role of the professional scheduler or petition to work with professional schedulers to maximize the value of their own work.</a:t>
            </a:r>
          </a:p>
          <a:p>
            <a:pPr marL="174708" indent="-174708">
              <a:buFont typeface="Arial" panose="020B0604020202020204" pitchFamily="34" charset="0"/>
              <a:buChar char="•"/>
            </a:pPr>
            <a:r>
              <a:rPr lang="en-US" sz="1800" dirty="0"/>
              <a:t>Ultimately, the hope is to initiate a positive change in the construction industry through the new acceptance of the professional scheduler’s rightful place, partnering with the project manager in common-sense project management.</a:t>
            </a:r>
          </a:p>
          <a:p>
            <a:pPr defTabSz="931774">
              <a:defRPr/>
            </a:pPr>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48</a:t>
            </a:fld>
            <a:endParaRPr lang="en-US" dirty="0"/>
          </a:p>
        </p:txBody>
      </p:sp>
    </p:spTree>
    <p:extLst>
      <p:ext uri="{BB962C8B-B14F-4D97-AF65-F5344CB8AC3E}">
        <p14:creationId xmlns:p14="http://schemas.microsoft.com/office/powerpoint/2010/main" val="3226757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09600"/>
            <a:ext cx="5572125" cy="4179888"/>
          </a:xfrm>
        </p:spPr>
      </p:sp>
      <p:sp>
        <p:nvSpPr>
          <p:cNvPr id="4" name="Slide Number Placeholder 3"/>
          <p:cNvSpPr>
            <a:spLocks noGrp="1"/>
          </p:cNvSpPr>
          <p:nvPr>
            <p:ph type="sldNum" sz="quarter" idx="10"/>
          </p:nvPr>
        </p:nvSpPr>
        <p:spPr/>
        <p:txBody>
          <a:bodyPr/>
          <a:lstStyle/>
          <a:p>
            <a:fld id="{7D830C93-A66F-4FA7-A3C0-D9FE56992E1F}" type="slidenum">
              <a:rPr lang="en-US" smtClean="0"/>
              <a:pPr/>
              <a:t>49</a:t>
            </a:fld>
            <a:endParaRPr lang="en-US" dirty="0"/>
          </a:p>
        </p:txBody>
      </p:sp>
    </p:spTree>
    <p:extLst>
      <p:ext uri="{BB962C8B-B14F-4D97-AF65-F5344CB8AC3E}">
        <p14:creationId xmlns:p14="http://schemas.microsoft.com/office/powerpoint/2010/main" val="248631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Understanding the difference between the roles of an author and a typist is much easier than understanding the difference between the roles of a professional scheduler and the frequent conception of a scheduler.</a:t>
            </a:r>
          </a:p>
          <a:p>
            <a:r>
              <a:rPr lang="en-US" sz="1800" dirty="0"/>
              <a:t>Few would deny that authors are usually the originators of their projects or are at least the constructors who give life to the story before it is typed. The words originate in the head of the author, but not in the head of the typist. </a:t>
            </a:r>
          </a:p>
        </p:txBody>
      </p:sp>
      <p:sp>
        <p:nvSpPr>
          <p:cNvPr id="4" name="Slide Number Placeholder 3"/>
          <p:cNvSpPr>
            <a:spLocks noGrp="1"/>
          </p:cNvSpPr>
          <p:nvPr>
            <p:ph type="sldNum" sz="quarter" idx="10"/>
          </p:nvPr>
        </p:nvSpPr>
        <p:spPr/>
        <p:txBody>
          <a:bodyPr/>
          <a:lstStyle/>
          <a:p>
            <a:fld id="{7D830C93-A66F-4FA7-A3C0-D9FE56992E1F}" type="slidenum">
              <a:rPr lang="en-US" smtClean="0"/>
              <a:pPr/>
              <a:t>5</a:t>
            </a:fld>
            <a:endParaRPr lang="en-US" dirty="0"/>
          </a:p>
        </p:txBody>
      </p:sp>
    </p:spTree>
    <p:extLst>
      <p:ext uri="{BB962C8B-B14F-4D97-AF65-F5344CB8AC3E}">
        <p14:creationId xmlns:p14="http://schemas.microsoft.com/office/powerpoint/2010/main" val="3002731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609600"/>
            <a:ext cx="5673725" cy="4256088"/>
          </a:xfrm>
        </p:spPr>
      </p:sp>
      <p:sp>
        <p:nvSpPr>
          <p:cNvPr id="4" name="Slide Number Placeholder 3"/>
          <p:cNvSpPr>
            <a:spLocks noGrp="1"/>
          </p:cNvSpPr>
          <p:nvPr>
            <p:ph type="sldNum" sz="quarter" idx="10"/>
          </p:nvPr>
        </p:nvSpPr>
        <p:spPr/>
        <p:txBody>
          <a:bodyPr/>
          <a:lstStyle/>
          <a:p>
            <a:fld id="{7D830C93-A66F-4FA7-A3C0-D9FE56992E1F}" type="slidenum">
              <a:rPr lang="en-US" smtClean="0"/>
              <a:pPr/>
              <a:t>50</a:t>
            </a:fld>
            <a:endParaRPr lang="en-US" dirty="0"/>
          </a:p>
        </p:txBody>
      </p:sp>
    </p:spTree>
    <p:extLst>
      <p:ext uri="{BB962C8B-B14F-4D97-AF65-F5344CB8AC3E}">
        <p14:creationId xmlns:p14="http://schemas.microsoft.com/office/powerpoint/2010/main" val="4143275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30C93-A66F-4FA7-A3C0-D9FE56992E1F}" type="slidenum">
              <a:rPr lang="en-US" smtClean="0"/>
              <a:pPr/>
              <a:t>51</a:t>
            </a:fld>
            <a:endParaRPr lang="en-US" dirty="0"/>
          </a:p>
        </p:txBody>
      </p:sp>
    </p:spTree>
    <p:extLst>
      <p:ext uri="{BB962C8B-B14F-4D97-AF65-F5344CB8AC3E}">
        <p14:creationId xmlns:p14="http://schemas.microsoft.com/office/powerpoint/2010/main" val="79030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defRPr/>
            </a:pPr>
            <a:r>
              <a:rPr lang="en-US" sz="1800" dirty="0"/>
              <a:t>The process of writing—idea, plot, character development, settings and outline—are proportionately important to the written project as are deadlines, detail and quality of writing. If there are no deadlines, say for a novelist, this process might be contained in the head of the author, or summarized in a notebook somewhere. Unfortunately, this usually results in more revisions or worse—an unfinished novel.</a:t>
            </a:r>
          </a:p>
        </p:txBody>
      </p:sp>
      <p:sp>
        <p:nvSpPr>
          <p:cNvPr id="4" name="Slide Number Placeholder 3"/>
          <p:cNvSpPr>
            <a:spLocks noGrp="1"/>
          </p:cNvSpPr>
          <p:nvPr>
            <p:ph type="sldNum" sz="quarter" idx="10"/>
          </p:nvPr>
        </p:nvSpPr>
        <p:spPr/>
        <p:txBody>
          <a:bodyPr/>
          <a:lstStyle/>
          <a:p>
            <a:fld id="{7D830C93-A66F-4FA7-A3C0-D9FE56992E1F}" type="slidenum">
              <a:rPr lang="en-US" smtClean="0"/>
              <a:pPr/>
              <a:t>6</a:t>
            </a:fld>
            <a:endParaRPr lang="en-US" dirty="0"/>
          </a:p>
        </p:txBody>
      </p:sp>
    </p:spTree>
    <p:extLst>
      <p:ext uri="{BB962C8B-B14F-4D97-AF65-F5344CB8AC3E}">
        <p14:creationId xmlns:p14="http://schemas.microsoft.com/office/powerpoint/2010/main" val="70348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defRPr/>
            </a:pPr>
            <a:r>
              <a:rPr lang="en-US" sz="1600" dirty="0"/>
              <a:t>The story is written through updates from one writing session to the next until it is finished, but the written project is not complete until the story is published and ready for the reader. Even a self-published author must work with a printer, a team of trusted friends or colleagues for feedback and reviews, and possible editors. Self-published authors must work with a printer, a team of trusted friends or colleagues for feedback and reviews, and possibly editors, artists and marketers. No successful writer truly stands alone.</a:t>
            </a:r>
          </a:p>
          <a:p>
            <a:pPr defTabSz="931774" fontAlgn="base">
              <a:defRPr/>
            </a:pPr>
            <a:endParaRPr lang="en-US" sz="1600" dirty="0"/>
          </a:p>
          <a:p>
            <a:pPr defTabSz="931774" fontAlgn="base">
              <a:defRPr/>
            </a:pPr>
            <a:r>
              <a:rPr lang="en-US" sz="1600" dirty="0"/>
              <a:t>Even using the best writing practices, errors of spelling or grammar occur, and stories change during the writing process as new ideas take shape. Updating the outline and the plot are critical to know if the story will stay true to the original intent or has become an entirely different story than what was originally intended. This is no problem as long as the publisher and audience are not still expecting the original storyline.</a:t>
            </a:r>
          </a:p>
        </p:txBody>
      </p:sp>
      <p:sp>
        <p:nvSpPr>
          <p:cNvPr id="4" name="Slide Number Placeholder 3"/>
          <p:cNvSpPr>
            <a:spLocks noGrp="1"/>
          </p:cNvSpPr>
          <p:nvPr>
            <p:ph type="sldNum" sz="quarter" idx="10"/>
          </p:nvPr>
        </p:nvSpPr>
        <p:spPr/>
        <p:txBody>
          <a:bodyPr/>
          <a:lstStyle/>
          <a:p>
            <a:fld id="{7D830C93-A66F-4FA7-A3C0-D9FE56992E1F}" type="slidenum">
              <a:rPr lang="en-US" smtClean="0"/>
              <a:pPr/>
              <a:t>7</a:t>
            </a:fld>
            <a:endParaRPr lang="en-US" dirty="0"/>
          </a:p>
        </p:txBody>
      </p:sp>
    </p:spTree>
    <p:extLst>
      <p:ext uri="{BB962C8B-B14F-4D97-AF65-F5344CB8AC3E}">
        <p14:creationId xmlns:p14="http://schemas.microsoft.com/office/powerpoint/2010/main" val="253180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211138"/>
            <a:ext cx="5775325" cy="4332287"/>
          </a:xfrm>
        </p:spPr>
      </p:sp>
      <p:sp>
        <p:nvSpPr>
          <p:cNvPr id="3" name="Notes Placeholder 2"/>
          <p:cNvSpPr>
            <a:spLocks noGrp="1"/>
          </p:cNvSpPr>
          <p:nvPr>
            <p:ph type="body" idx="1"/>
          </p:nvPr>
        </p:nvSpPr>
        <p:spPr>
          <a:xfrm>
            <a:off x="727545" y="4752976"/>
            <a:ext cx="5608320" cy="4183380"/>
          </a:xfrm>
        </p:spPr>
        <p:txBody>
          <a:bodyPr/>
          <a:lstStyle/>
          <a:p>
            <a:pPr marL="174708" indent="-174708" fontAlgn="base">
              <a:buFont typeface="Arial" panose="020B0604020202020204" pitchFamily="34" charset="0"/>
              <a:buChar char="•"/>
            </a:pPr>
            <a:r>
              <a:rPr lang="en-US" dirty="0"/>
              <a:t>Artist – The author paints pictures with words. What is written sparks a mental image in the mind of the reader. Without skill, the words are flat and dull, or worse, lack clarity and spark confusion.</a:t>
            </a:r>
          </a:p>
          <a:p>
            <a:pPr marL="174708" indent="-174708" fontAlgn="base">
              <a:buFont typeface="Arial" panose="020B0604020202020204" pitchFamily="34" charset="0"/>
              <a:buChar char="•"/>
            </a:pPr>
            <a:r>
              <a:rPr lang="en-US" dirty="0"/>
              <a:t>Inquisitor – The author asks questions and knows how, when, and where to lead the reader to ask questions. That desire to know the answers keeps the reader reading through to the end of the story.</a:t>
            </a:r>
          </a:p>
          <a:p>
            <a:pPr marL="174708" indent="-174708" fontAlgn="base">
              <a:buFont typeface="Arial" panose="020B0604020202020204" pitchFamily="34" charset="0"/>
              <a:buChar char="•"/>
            </a:pPr>
            <a:r>
              <a:rPr lang="en-US" dirty="0"/>
              <a:t>Researcher − The author is curious, asks questions, but must be prepared with the answers to those questions which makeup the content of her work. Whether fiction or non-fiction, these questions must have reasonable answers, if not always logical.</a:t>
            </a:r>
          </a:p>
          <a:p>
            <a:pPr marL="174708" indent="-174708" fontAlgn="base">
              <a:buFont typeface="Arial" panose="020B0604020202020204" pitchFamily="34" charset="0"/>
              <a:buChar char="•"/>
            </a:pPr>
            <a:r>
              <a:rPr lang="en-US" dirty="0"/>
              <a:t>Problem solver − The author writes about problems, whether they are problems encountered by her characters or they are problems faced by herself or her readers. Within the body of her work, she creatively analyzes the problem and proposes solutions. These solutions may seem great at first, but upon first or second reading, or later in the story, they either create more problems or some part of the solution is flawed in logic. This is where her research is critical, and questions are critical. She knows when to seek expert advice on subjects to work through the solutions. </a:t>
            </a:r>
          </a:p>
          <a:p>
            <a:pPr marL="174708" indent="-174708" fontAlgn="base">
              <a:buFont typeface="Arial" panose="020B0604020202020204" pitchFamily="34" charset="0"/>
              <a:buChar char="•"/>
            </a:pPr>
            <a:r>
              <a:rPr lang="en-US" dirty="0"/>
              <a:t>Communicator − As a communicator, the author must understand the nuances of language, both oral and written.</a:t>
            </a:r>
          </a:p>
          <a:p>
            <a:pPr marL="174708" indent="-174708" fontAlgn="base">
              <a:buFont typeface="Arial" panose="020B0604020202020204" pitchFamily="34" charset="0"/>
              <a:buChar char="•"/>
            </a:pPr>
            <a:r>
              <a:rPr lang="en-US" dirty="0"/>
              <a:t>Designer − The author builds intricate designs with words, sometimes entire worlds and universes, as was the case with J.R.R. Tolkien’s </a:t>
            </a:r>
            <a:r>
              <a:rPr lang="en-US" i="1" dirty="0"/>
              <a:t>The Hobbit</a:t>
            </a:r>
            <a:r>
              <a:rPr lang="en-US" dirty="0"/>
              <a:t> and </a:t>
            </a:r>
            <a:r>
              <a:rPr lang="en-US" i="1" dirty="0"/>
              <a:t>The Lord of the Rings</a:t>
            </a:r>
            <a:r>
              <a:rPr lang="en-US" dirty="0"/>
              <a:t> trilogy.</a:t>
            </a:r>
          </a:p>
          <a:p>
            <a:pPr marL="174708" indent="-174708" fontAlgn="base">
              <a:buFont typeface="Arial" panose="020B0604020202020204" pitchFamily="34" charset="0"/>
              <a:buChar char="•"/>
            </a:pPr>
            <a:r>
              <a:rPr lang="en-US" dirty="0"/>
              <a:t>Typist</a:t>
            </a:r>
          </a:p>
          <a:p>
            <a:pPr fontAlgn="base"/>
            <a:r>
              <a:rPr lang="en-US" dirty="0"/>
              <a:t> </a:t>
            </a:r>
          </a:p>
          <a:p>
            <a:pPr defTabSz="931774">
              <a:defRPr/>
            </a:pPr>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8</a:t>
            </a:fld>
            <a:endParaRPr lang="en-US" dirty="0"/>
          </a:p>
        </p:txBody>
      </p:sp>
    </p:spTree>
    <p:extLst>
      <p:ext uri="{BB962C8B-B14F-4D97-AF65-F5344CB8AC3E}">
        <p14:creationId xmlns:p14="http://schemas.microsoft.com/office/powerpoint/2010/main" val="60872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600" dirty="0"/>
              <a:t>Her duties may include creating reports based on this information.</a:t>
            </a:r>
          </a:p>
          <a:p>
            <a:pPr marL="174708" indent="-174708" defTabSz="931774" fontAlgn="base">
              <a:buFont typeface="Arial" panose="020B0604020202020204" pitchFamily="34" charset="0"/>
              <a:buChar char="•"/>
              <a:defRPr/>
            </a:pPr>
            <a:endParaRPr lang="en-US" dirty="0"/>
          </a:p>
          <a:p>
            <a:pPr defTabSz="931774" fontAlgn="base">
              <a:defRPr/>
            </a:pPr>
            <a:endParaRPr lang="en-US" dirty="0"/>
          </a:p>
        </p:txBody>
      </p:sp>
      <p:sp>
        <p:nvSpPr>
          <p:cNvPr id="4" name="Slide Number Placeholder 3"/>
          <p:cNvSpPr>
            <a:spLocks noGrp="1"/>
          </p:cNvSpPr>
          <p:nvPr>
            <p:ph type="sldNum" sz="quarter" idx="10"/>
          </p:nvPr>
        </p:nvSpPr>
        <p:spPr/>
        <p:txBody>
          <a:bodyPr/>
          <a:lstStyle/>
          <a:p>
            <a:fld id="{7D830C93-A66F-4FA7-A3C0-D9FE56992E1F}" type="slidenum">
              <a:rPr lang="en-US" smtClean="0"/>
              <a:pPr/>
              <a:t>9</a:t>
            </a:fld>
            <a:endParaRPr lang="en-US" dirty="0"/>
          </a:p>
        </p:txBody>
      </p:sp>
    </p:spTree>
    <p:extLst>
      <p:ext uri="{BB962C8B-B14F-4D97-AF65-F5344CB8AC3E}">
        <p14:creationId xmlns:p14="http://schemas.microsoft.com/office/powerpoint/2010/main" val="473502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990600"/>
            <a:ext cx="7772400" cy="1470025"/>
          </a:xfrm>
        </p:spPr>
        <p:txBody>
          <a:bodyPr/>
          <a:lstStyle>
            <a:lvl1pPr algn="ctr">
              <a:defRPr>
                <a:solidFill>
                  <a:schemeClr val="bg1"/>
                </a:solidFill>
                <a:effectLst>
                  <a:outerShdw blurRad="38100" dist="38100" dir="2700000" algn="tl">
                    <a:srgbClr val="000000">
                      <a:alpha val="43137"/>
                    </a:srgbClr>
                  </a:outerShdw>
                </a:effectLst>
              </a:defRPr>
            </a:lvl1pPr>
          </a:lstStyle>
          <a:p>
            <a:r>
              <a:rPr lang="en-US" dirty="0"/>
              <a:t>Click to add title</a:t>
            </a:r>
          </a:p>
        </p:txBody>
      </p:sp>
      <p:sp>
        <p:nvSpPr>
          <p:cNvPr id="3" name="Subtitle 2"/>
          <p:cNvSpPr>
            <a:spLocks noGrp="1"/>
          </p:cNvSpPr>
          <p:nvPr>
            <p:ph type="subTitle" idx="1" hasCustomPrompt="1"/>
          </p:nvPr>
        </p:nvSpPr>
        <p:spPr>
          <a:xfrm>
            <a:off x="1371600" y="3048000"/>
            <a:ext cx="6400800" cy="1752600"/>
          </a:xfrm>
        </p:spPr>
        <p:txBody>
          <a:bodyPr/>
          <a:lstStyle>
            <a:lvl1pPr marL="0" indent="0" algn="ctr">
              <a:buNone/>
              <a:defRPr b="1">
                <a:solidFill>
                  <a:srgbClr val="009BDE"/>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Slide Number Placeholder 5"/>
          <p:cNvSpPr>
            <a:spLocks noGrp="1"/>
          </p:cNvSpPr>
          <p:nvPr>
            <p:ph type="sldNum" sz="quarter" idx="12"/>
          </p:nvPr>
        </p:nvSpPr>
        <p:spPr/>
        <p:txBody>
          <a:bodyPr/>
          <a:lstStyle/>
          <a:p>
            <a:fld id="{284F3615-B320-428E-8F0B-27A29EA952ED}" type="slidenum">
              <a:rPr lang="en-US" smtClean="0"/>
              <a:pPr/>
              <a:t>‹#›</a:t>
            </a:fld>
            <a:endParaRPr lang="en-US" dirty="0"/>
          </a:p>
        </p:txBody>
      </p:sp>
    </p:spTree>
    <p:extLst>
      <p:ext uri="{BB962C8B-B14F-4D97-AF65-F5344CB8AC3E}">
        <p14:creationId xmlns:p14="http://schemas.microsoft.com/office/powerpoint/2010/main" val="97567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4F3615-B320-428E-8F0B-27A29EA952ED}" type="slidenum">
              <a:rPr lang="en-US" smtClean="0"/>
              <a:pPr/>
              <a:t>‹#›</a:t>
            </a:fld>
            <a:endParaRPr lang="en-US" dirty="0"/>
          </a:p>
        </p:txBody>
      </p:sp>
      <p:sp>
        <p:nvSpPr>
          <p:cNvPr id="7" name="Title 1"/>
          <p:cNvSpPr>
            <a:spLocks noGrp="1"/>
          </p:cNvSpPr>
          <p:nvPr>
            <p:ph type="title"/>
          </p:nvPr>
        </p:nvSpPr>
        <p:spPr>
          <a:xfrm>
            <a:off x="1905000" y="0"/>
            <a:ext cx="6781800" cy="792162"/>
          </a:xfrm>
        </p:spPr>
        <p:txBody>
          <a:bodyPr>
            <a:normAutofit/>
          </a:bodyPr>
          <a:lstStyle>
            <a:lvl1pPr algn="r">
              <a:defRPr sz="4000">
                <a:solidFill>
                  <a:srgbClr val="009BDE"/>
                </a:solidFill>
              </a:defRPr>
            </a:lvl1pPr>
          </a:lstStyle>
          <a:p>
            <a:r>
              <a:rPr lang="en-US" dirty="0"/>
              <a:t>Click to edit Master title style</a:t>
            </a:r>
          </a:p>
        </p:txBody>
      </p:sp>
    </p:spTree>
    <p:extLst>
      <p:ext uri="{BB962C8B-B14F-4D97-AF65-F5344CB8AC3E}">
        <p14:creationId xmlns:p14="http://schemas.microsoft.com/office/powerpoint/2010/main" val="286877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4F3615-B320-428E-8F0B-27A29EA952ED}" type="slidenum">
              <a:rPr lang="en-US" smtClean="0"/>
              <a:pPr/>
              <a:t>‹#›</a:t>
            </a:fld>
            <a:endParaRPr lang="en-US" dirty="0"/>
          </a:p>
        </p:txBody>
      </p:sp>
      <p:sp>
        <p:nvSpPr>
          <p:cNvPr id="8" name="Title 1"/>
          <p:cNvSpPr>
            <a:spLocks noGrp="1"/>
          </p:cNvSpPr>
          <p:nvPr>
            <p:ph type="title"/>
          </p:nvPr>
        </p:nvSpPr>
        <p:spPr>
          <a:xfrm>
            <a:off x="1905000" y="0"/>
            <a:ext cx="6781800" cy="792162"/>
          </a:xfrm>
        </p:spPr>
        <p:txBody>
          <a:bodyPr>
            <a:normAutofit/>
          </a:bodyPr>
          <a:lstStyle>
            <a:lvl1pPr algn="r">
              <a:defRPr sz="4000">
                <a:solidFill>
                  <a:srgbClr val="009BDE"/>
                </a:solidFill>
              </a:defRPr>
            </a:lvl1pPr>
          </a:lstStyle>
          <a:p>
            <a:r>
              <a:rPr lang="en-US" dirty="0"/>
              <a:t>Click to edit Master title style</a:t>
            </a:r>
          </a:p>
        </p:txBody>
      </p:sp>
    </p:spTree>
    <p:extLst>
      <p:ext uri="{BB962C8B-B14F-4D97-AF65-F5344CB8AC3E}">
        <p14:creationId xmlns:p14="http://schemas.microsoft.com/office/powerpoint/2010/main" val="347669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5000" y="0"/>
            <a:ext cx="6781800" cy="792162"/>
          </a:xfrm>
        </p:spPr>
        <p:txBody>
          <a:bodyPr>
            <a:normAutofit/>
          </a:bodyPr>
          <a:lstStyle>
            <a:lvl1pPr algn="r">
              <a:defRPr sz="4000">
                <a:solidFill>
                  <a:srgbClr val="009BDE"/>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4A9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4A9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4F3615-B320-428E-8F0B-27A29EA952ED}" type="slidenum">
              <a:rPr lang="en-US" smtClean="0"/>
              <a:pPr/>
              <a:t>‹#›</a:t>
            </a:fld>
            <a:endParaRPr lang="en-US" dirty="0"/>
          </a:p>
        </p:txBody>
      </p:sp>
    </p:spTree>
    <p:extLst>
      <p:ext uri="{BB962C8B-B14F-4D97-AF65-F5344CB8AC3E}">
        <p14:creationId xmlns:p14="http://schemas.microsoft.com/office/powerpoint/2010/main" val="233552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284F3615-B320-428E-8F0B-27A29EA952ED}" type="slidenum">
              <a:rPr lang="en-US" smtClean="0"/>
              <a:pPr/>
              <a:t>‹#›</a:t>
            </a:fld>
            <a:endParaRPr lang="en-US" dirty="0"/>
          </a:p>
        </p:txBody>
      </p:sp>
      <p:sp>
        <p:nvSpPr>
          <p:cNvPr id="8" name="Title 1"/>
          <p:cNvSpPr>
            <a:spLocks noGrp="1"/>
          </p:cNvSpPr>
          <p:nvPr>
            <p:ph type="ctrTitle" hasCustomPrompt="1"/>
          </p:nvPr>
        </p:nvSpPr>
        <p:spPr>
          <a:xfrm>
            <a:off x="685800" y="990600"/>
            <a:ext cx="7772400" cy="1470025"/>
          </a:xfrm>
        </p:spPr>
        <p:txBody>
          <a:bodyPr/>
          <a:lstStyle>
            <a:lvl1pPr algn="ctr">
              <a:defRPr baseline="0">
                <a:solidFill>
                  <a:schemeClr val="bg1"/>
                </a:solidFill>
                <a:effectLst>
                  <a:outerShdw blurRad="38100" dist="38100" dir="2700000" algn="tl">
                    <a:srgbClr val="000000">
                      <a:alpha val="43137"/>
                    </a:srgbClr>
                  </a:outerShdw>
                </a:effectLst>
              </a:defRPr>
            </a:lvl1pPr>
          </a:lstStyle>
          <a:p>
            <a:r>
              <a:rPr lang="en-US" dirty="0"/>
              <a:t>Click to add section title</a:t>
            </a:r>
          </a:p>
        </p:txBody>
      </p:sp>
      <p:sp>
        <p:nvSpPr>
          <p:cNvPr id="9" name="Subtitle 2"/>
          <p:cNvSpPr>
            <a:spLocks noGrp="1"/>
          </p:cNvSpPr>
          <p:nvPr>
            <p:ph type="subTitle" idx="1" hasCustomPrompt="1"/>
          </p:nvPr>
        </p:nvSpPr>
        <p:spPr>
          <a:xfrm>
            <a:off x="1371600" y="3048000"/>
            <a:ext cx="6400800" cy="1752600"/>
          </a:xfrm>
        </p:spPr>
        <p:txBody>
          <a:bodyPr/>
          <a:lstStyle>
            <a:lvl1pPr marL="0" indent="0" algn="ctr">
              <a:buNone/>
              <a:defRPr b="1">
                <a:solidFill>
                  <a:srgbClr val="009BDE"/>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12598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4F3615-B320-428E-8F0B-27A29EA952ED}"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953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lIns="91440" tIns="45720" rIns="91440" bIns="45720" rtlCol="0" anchor="ctr"/>
          <a:lstStyle>
            <a:lvl1pPr algn="l">
              <a:defRPr sz="1200" b="1">
                <a:solidFill>
                  <a:srgbClr val="004A97"/>
                </a:solidFill>
              </a:defRPr>
            </a:lvl1pPr>
          </a:lstStyle>
          <a:p>
            <a:fld id="{284F3615-B320-428E-8F0B-27A29EA952ED}" type="slidenum">
              <a:rPr lang="en-US" smtClean="0"/>
              <a:pPr/>
              <a:t>‹#›</a:t>
            </a:fld>
            <a:endParaRPr lang="en-US" dirty="0"/>
          </a:p>
        </p:txBody>
      </p:sp>
    </p:spTree>
    <p:extLst>
      <p:ext uri="{BB962C8B-B14F-4D97-AF65-F5344CB8AC3E}">
        <p14:creationId xmlns:p14="http://schemas.microsoft.com/office/powerpoint/2010/main" val="273972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r" defTabSz="914400" rtl="0" eaLnBrk="1" latinLnBrk="0" hangingPunct="1">
        <a:spcBef>
          <a:spcPct val="0"/>
        </a:spcBef>
        <a:buNone/>
        <a:defRPr sz="4400" b="1" kern="1200">
          <a:solidFill>
            <a:srgbClr val="009BDE"/>
          </a:solidFill>
          <a:latin typeface="+mj-lt"/>
          <a:ea typeface="+mj-ea"/>
          <a:cs typeface="+mj-cs"/>
        </a:defRPr>
      </a:lvl1pPr>
    </p:titleStyle>
    <p:bodyStyle>
      <a:lvl1pPr marL="342900" indent="-342900" algn="l" defTabSz="914400" rtl="0" eaLnBrk="1" latinLnBrk="0" hangingPunct="1">
        <a:spcBef>
          <a:spcPct val="20000"/>
        </a:spcBef>
        <a:buSzPct val="75000"/>
        <a:buFontTx/>
        <a:buBlip>
          <a:blip r:embed="rId8"/>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A97"/>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9BD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61B4E4"/>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76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ftp://ftp.dot.state.tx.us/pub/txdot-info/fed/project-delay-summary.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evoxx.com/construction-sites-delay-statistic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theconstructor.org/construction/planning-scheduling-and-construction-management/14/"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cholarworks.waldenu.edu/cgi/viewcontent.cgi?article=5125&amp;context=disserta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sbaweja@milestone.us.com"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hyperlink" Target="mailto:lvidak@milestone.u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604591"/>
          </a:xfrm>
        </p:spPr>
        <p:txBody>
          <a:bodyPr>
            <a:normAutofit/>
          </a:bodyPr>
          <a:lstStyle/>
          <a:p>
            <a:r>
              <a:rPr lang="en-US" dirty="0">
                <a:effectLst/>
              </a:rPr>
              <a:t>(PS2950) </a:t>
            </a:r>
            <a:br>
              <a:rPr lang="en-US" dirty="0">
                <a:effectLst/>
              </a:rPr>
            </a:br>
            <a:r>
              <a:rPr lang="en-US" dirty="0">
                <a:effectLst/>
              </a:rPr>
              <a:t>Author vs Typist: A Reflection on the Role of the Scheduler in Commercial Construction</a:t>
            </a:r>
            <a:endParaRPr lang="en-US" dirty="0"/>
          </a:p>
        </p:txBody>
      </p:sp>
      <p:sp>
        <p:nvSpPr>
          <p:cNvPr id="3" name="Subtitle 2"/>
          <p:cNvSpPr>
            <a:spLocks noGrp="1"/>
          </p:cNvSpPr>
          <p:nvPr>
            <p:ph type="subTitle" idx="1"/>
          </p:nvPr>
        </p:nvSpPr>
        <p:spPr>
          <a:xfrm>
            <a:off x="1371600" y="3886201"/>
            <a:ext cx="6400800" cy="1752600"/>
          </a:xfrm>
        </p:spPr>
        <p:txBody>
          <a:bodyPr/>
          <a:lstStyle/>
          <a:p>
            <a:r>
              <a:rPr lang="en-US" dirty="0"/>
              <a:t>Satinder Baweja</a:t>
            </a:r>
          </a:p>
          <a:p>
            <a:r>
              <a:rPr lang="en-US" dirty="0"/>
              <a:t>Lori Vidak</a:t>
            </a:r>
          </a:p>
        </p:txBody>
      </p:sp>
    </p:spTree>
    <p:extLst>
      <p:ext uri="{BB962C8B-B14F-4D97-AF65-F5344CB8AC3E}">
        <p14:creationId xmlns:p14="http://schemas.microsoft.com/office/powerpoint/2010/main" val="23767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3600" y="0"/>
            <a:ext cx="6934200" cy="792162"/>
          </a:xfrm>
        </p:spPr>
        <p:txBody>
          <a:bodyPr>
            <a:normAutofit fontScale="90000"/>
          </a:bodyPr>
          <a:lstStyle/>
          <a:p>
            <a:r>
              <a:rPr lang="en-US" dirty="0"/>
              <a:t>The Skills and Abilities of the Typist </a:t>
            </a:r>
          </a:p>
        </p:txBody>
      </p:sp>
      <p:sp>
        <p:nvSpPr>
          <p:cNvPr id="7" name="Content Placeholder 6"/>
          <p:cNvSpPr>
            <a:spLocks noGrp="1"/>
          </p:cNvSpPr>
          <p:nvPr>
            <p:ph sz="half" idx="2"/>
          </p:nvPr>
        </p:nvSpPr>
        <p:spPr>
          <a:xfrm>
            <a:off x="800100" y="1638300"/>
            <a:ext cx="7543800" cy="3581400"/>
          </a:xfrm>
        </p:spPr>
        <p:txBody>
          <a:bodyPr>
            <a:noAutofit/>
          </a:bodyPr>
          <a:lstStyle/>
          <a:p>
            <a:pPr lvl="0"/>
            <a:r>
              <a:rPr lang="en-US" sz="3200" dirty="0"/>
              <a:t>Typing proficiency</a:t>
            </a:r>
          </a:p>
          <a:p>
            <a:pPr lvl="0"/>
            <a:r>
              <a:rPr lang="en-US" sz="3200" dirty="0"/>
              <a:t>Software proficiency</a:t>
            </a:r>
          </a:p>
          <a:p>
            <a:pPr lvl="0"/>
            <a:r>
              <a:rPr lang="en-US" sz="3200" dirty="0"/>
              <a:t>Report composition skills</a:t>
            </a:r>
          </a:p>
          <a:p>
            <a:pPr lvl="0"/>
            <a:r>
              <a:rPr lang="en-US" sz="3200" dirty="0"/>
              <a:t>Proofreading skills</a:t>
            </a:r>
          </a:p>
          <a:p>
            <a:pPr lvl="0"/>
            <a:r>
              <a:rPr lang="en-US" sz="3200" dirty="0"/>
              <a:t>Business communications skills</a:t>
            </a:r>
          </a:p>
        </p:txBody>
      </p:sp>
      <p:sp>
        <p:nvSpPr>
          <p:cNvPr id="3" name="Slide Number Placeholder 2"/>
          <p:cNvSpPr>
            <a:spLocks noGrp="1"/>
          </p:cNvSpPr>
          <p:nvPr>
            <p:ph type="sldNum" sz="quarter" idx="12"/>
          </p:nvPr>
        </p:nvSpPr>
        <p:spPr/>
        <p:txBody>
          <a:bodyPr/>
          <a:lstStyle/>
          <a:p>
            <a:fld id="{284F3615-B320-428E-8F0B-27A29EA952ED}" type="slidenum">
              <a:rPr lang="en-US" smtClean="0"/>
              <a:pPr/>
              <a:t>10</a:t>
            </a:fld>
            <a:endParaRPr lang="en-US" dirty="0"/>
          </a:p>
        </p:txBody>
      </p:sp>
    </p:spTree>
    <p:extLst>
      <p:ext uri="{BB962C8B-B14F-4D97-AF65-F5344CB8AC3E}">
        <p14:creationId xmlns:p14="http://schemas.microsoft.com/office/powerpoint/2010/main" val="112822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11</a:t>
            </a:fld>
            <a:endParaRPr lang="en-US" dirty="0"/>
          </a:p>
        </p:txBody>
      </p:sp>
      <p:sp>
        <p:nvSpPr>
          <p:cNvPr id="5" name="Title 4"/>
          <p:cNvSpPr>
            <a:spLocks noGrp="1"/>
          </p:cNvSpPr>
          <p:nvPr>
            <p:ph type="ctrTitle"/>
          </p:nvPr>
        </p:nvSpPr>
        <p:spPr>
          <a:xfrm>
            <a:off x="685800" y="1295400"/>
            <a:ext cx="7772400" cy="1470025"/>
          </a:xfrm>
        </p:spPr>
        <p:txBody>
          <a:bodyPr/>
          <a:lstStyle/>
          <a:p>
            <a:r>
              <a:rPr lang="en-US" dirty="0">
                <a:effectLst/>
              </a:rPr>
              <a:t>The Professional Scheduler vs. the Schedule Data Entry Clerk</a:t>
            </a:r>
          </a:p>
        </p:txBody>
      </p:sp>
      <p:sp>
        <p:nvSpPr>
          <p:cNvPr id="4" name="Subtitle 3">
            <a:extLst>
              <a:ext uri="{FF2B5EF4-FFF2-40B4-BE49-F238E27FC236}">
                <a16:creationId xmlns:a16="http://schemas.microsoft.com/office/drawing/2014/main" id="{1E84A05F-D94C-4BD3-A79C-691F46A220B1}"/>
              </a:ext>
            </a:extLst>
          </p:cNvPr>
          <p:cNvSpPr>
            <a:spLocks noGrp="1"/>
          </p:cNvSpPr>
          <p:nvPr>
            <p:ph type="subTitle" idx="1"/>
          </p:nvPr>
        </p:nvSpPr>
        <p:spPr>
          <a:xfrm>
            <a:off x="1371600" y="3200400"/>
            <a:ext cx="6400800" cy="1752600"/>
          </a:xfrm>
        </p:spPr>
        <p:txBody>
          <a:bodyPr/>
          <a:lstStyle/>
          <a:p>
            <a:r>
              <a:rPr lang="en-US" dirty="0">
                <a:solidFill>
                  <a:schemeClr val="bg1"/>
                </a:solidFill>
              </a:rPr>
              <a:t>The Differences</a:t>
            </a:r>
          </a:p>
        </p:txBody>
      </p:sp>
    </p:spTree>
    <p:extLst>
      <p:ext uri="{BB962C8B-B14F-4D97-AF65-F5344CB8AC3E}">
        <p14:creationId xmlns:p14="http://schemas.microsoft.com/office/powerpoint/2010/main" val="173675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scaffolding, fence, man&#10;&#10;Description generated with very high confidence">
            <a:extLst>
              <a:ext uri="{FF2B5EF4-FFF2-40B4-BE49-F238E27FC236}">
                <a16:creationId xmlns:a16="http://schemas.microsoft.com/office/drawing/2014/main" id="{BCB9224B-4C93-4C25-A174-A2334F4D7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490320"/>
            <a:ext cx="3713922" cy="2472080"/>
          </a:xfrm>
          <a:prstGeom prst="rect">
            <a:avLst/>
          </a:prstGeom>
        </p:spPr>
      </p:pic>
      <p:sp>
        <p:nvSpPr>
          <p:cNvPr id="5" name="Title 4"/>
          <p:cNvSpPr>
            <a:spLocks noGrp="1"/>
          </p:cNvSpPr>
          <p:nvPr>
            <p:ph type="title"/>
          </p:nvPr>
        </p:nvSpPr>
        <p:spPr>
          <a:xfrm>
            <a:off x="2209800" y="26989"/>
            <a:ext cx="6781800" cy="792162"/>
          </a:xfrm>
        </p:spPr>
        <p:txBody>
          <a:bodyPr>
            <a:normAutofit/>
          </a:bodyPr>
          <a:lstStyle/>
          <a:p>
            <a:r>
              <a:rPr lang="en-US" dirty="0"/>
              <a:t>The Professional Scheduler</a:t>
            </a:r>
          </a:p>
        </p:txBody>
      </p:sp>
      <p:sp>
        <p:nvSpPr>
          <p:cNvPr id="7" name="Content Placeholder 6"/>
          <p:cNvSpPr>
            <a:spLocks noGrp="1"/>
          </p:cNvSpPr>
          <p:nvPr>
            <p:ph sz="half" idx="2"/>
          </p:nvPr>
        </p:nvSpPr>
        <p:spPr>
          <a:xfrm>
            <a:off x="381000" y="4011561"/>
            <a:ext cx="8153400" cy="2617839"/>
          </a:xfrm>
        </p:spPr>
        <p:txBody>
          <a:bodyPr>
            <a:noAutofit/>
          </a:bodyPr>
          <a:lstStyle/>
          <a:p>
            <a:r>
              <a:rPr lang="en-US" sz="2000" dirty="0"/>
              <a:t>She participates in shaping the plan, assisting with leadership buy-in, involving project staff and stakeholders, then proceeds with developing the work breakdown structure.</a:t>
            </a:r>
          </a:p>
          <a:p>
            <a:r>
              <a:rPr lang="en-US" sz="2000" dirty="0"/>
              <a:t>She crafts the schedule, mapping the critical path of project execution.</a:t>
            </a:r>
          </a:p>
          <a:p>
            <a:r>
              <a:rPr lang="en-US" sz="2000" dirty="0"/>
              <a:t>She updates the schedule with regular frequency, keeping her eye on the baseline, making changes to the baseline as necessary to keep her schedule accurate and true to the real-time progress of the project.</a:t>
            </a:r>
          </a:p>
        </p:txBody>
      </p:sp>
      <p:sp>
        <p:nvSpPr>
          <p:cNvPr id="3" name="Slide Number Placeholder 2"/>
          <p:cNvSpPr>
            <a:spLocks noGrp="1"/>
          </p:cNvSpPr>
          <p:nvPr>
            <p:ph type="sldNum" sz="quarter" idx="12"/>
          </p:nvPr>
        </p:nvSpPr>
        <p:spPr/>
        <p:txBody>
          <a:bodyPr/>
          <a:lstStyle/>
          <a:p>
            <a:fld id="{284F3615-B320-428E-8F0B-27A29EA952ED}" type="slidenum">
              <a:rPr lang="en-US" smtClean="0"/>
              <a:pPr/>
              <a:t>12</a:t>
            </a:fld>
            <a:endParaRPr lang="en-US" dirty="0"/>
          </a:p>
        </p:txBody>
      </p:sp>
      <p:sp>
        <p:nvSpPr>
          <p:cNvPr id="4" name="TextBox 3">
            <a:extLst>
              <a:ext uri="{FF2B5EF4-FFF2-40B4-BE49-F238E27FC236}">
                <a16:creationId xmlns:a16="http://schemas.microsoft.com/office/drawing/2014/main" id="{F42D7AC2-3F12-4F63-9B12-9500DA962821}"/>
              </a:ext>
            </a:extLst>
          </p:cNvPr>
          <p:cNvSpPr txBox="1"/>
          <p:nvPr/>
        </p:nvSpPr>
        <p:spPr>
          <a:xfrm>
            <a:off x="381000" y="1009225"/>
            <a:ext cx="8610600" cy="400110"/>
          </a:xfrm>
          <a:prstGeom prst="rect">
            <a:avLst/>
          </a:prstGeom>
          <a:noFill/>
        </p:spPr>
        <p:txBody>
          <a:bodyPr wrap="square" rtlCol="0">
            <a:spAutoFit/>
          </a:bodyPr>
          <a:lstStyle/>
          <a:p>
            <a:r>
              <a:rPr lang="en-US" sz="2000" b="1" dirty="0"/>
              <a:t>The professional scheduler authors the biography of the construction project.</a:t>
            </a:r>
          </a:p>
        </p:txBody>
      </p:sp>
      <p:sp>
        <p:nvSpPr>
          <p:cNvPr id="12" name="Rectangle 11">
            <a:extLst>
              <a:ext uri="{FF2B5EF4-FFF2-40B4-BE49-F238E27FC236}">
                <a16:creationId xmlns:a16="http://schemas.microsoft.com/office/drawing/2014/main" id="{60CC923C-74FC-4820-BBC3-0698563F919A}"/>
              </a:ext>
            </a:extLst>
          </p:cNvPr>
          <p:cNvSpPr/>
          <p:nvPr/>
        </p:nvSpPr>
        <p:spPr>
          <a:xfrm>
            <a:off x="4355023" y="6466351"/>
            <a:ext cx="3810000" cy="307777"/>
          </a:xfrm>
          <a:prstGeom prst="rect">
            <a:avLst/>
          </a:prstGeom>
        </p:spPr>
        <p:txBody>
          <a:bodyPr wrap="square">
            <a:spAutoFit/>
          </a:bodyPr>
          <a:lstStyle/>
          <a:p>
            <a:r>
              <a:rPr lang="en-US" sz="1400" dirty="0"/>
              <a:t>Image from Pixabay.com—Creative Commons</a:t>
            </a:r>
          </a:p>
        </p:txBody>
      </p:sp>
    </p:spTree>
    <p:extLst>
      <p:ext uri="{BB962C8B-B14F-4D97-AF65-F5344CB8AC3E}">
        <p14:creationId xmlns:p14="http://schemas.microsoft.com/office/powerpoint/2010/main" val="214273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26989"/>
            <a:ext cx="6781800" cy="792162"/>
          </a:xfrm>
        </p:spPr>
        <p:txBody>
          <a:bodyPr>
            <a:normAutofit/>
          </a:bodyPr>
          <a:lstStyle/>
          <a:p>
            <a:r>
              <a:rPr lang="en-US" dirty="0"/>
              <a:t>The Professional Scheduler</a:t>
            </a:r>
          </a:p>
        </p:txBody>
      </p:sp>
      <p:sp>
        <p:nvSpPr>
          <p:cNvPr id="7" name="Content Placeholder 6"/>
          <p:cNvSpPr>
            <a:spLocks noGrp="1"/>
          </p:cNvSpPr>
          <p:nvPr>
            <p:ph sz="half" idx="2"/>
          </p:nvPr>
        </p:nvSpPr>
        <p:spPr>
          <a:xfrm>
            <a:off x="457200" y="1102042"/>
            <a:ext cx="7924800" cy="4777105"/>
          </a:xfrm>
        </p:spPr>
        <p:txBody>
          <a:bodyPr>
            <a:noAutofit/>
          </a:bodyPr>
          <a:lstStyle/>
          <a:p>
            <a:pPr>
              <a:spcBef>
                <a:spcPts val="600"/>
              </a:spcBef>
              <a:spcAft>
                <a:spcPts val="1200"/>
              </a:spcAft>
            </a:pPr>
            <a:r>
              <a:rPr lang="en-US" dirty="0"/>
              <a:t>Though she does not have the authority to change start and finish dates, she has the responsibility of recommending changes when the progress tracked proves the original dates unrealistic, or when unforeseen challenges in the project’s execution dictate that changes be made.</a:t>
            </a:r>
          </a:p>
          <a:p>
            <a:pPr>
              <a:spcBef>
                <a:spcPts val="600"/>
              </a:spcBef>
              <a:spcAft>
                <a:spcPts val="1200"/>
              </a:spcAft>
            </a:pPr>
            <a:r>
              <a:rPr lang="en-US" dirty="0"/>
              <a:t>Her story is unfinished until the project is finished. Her schedule and sequential reports reflect the project’s history, becoming lessons learned for future projects.</a:t>
            </a:r>
          </a:p>
          <a:p>
            <a:pPr>
              <a:spcBef>
                <a:spcPts val="600"/>
              </a:spcBef>
              <a:spcAft>
                <a:spcPts val="1200"/>
              </a:spcAft>
            </a:pPr>
            <a:r>
              <a:rPr lang="en-US" dirty="0"/>
              <a:t>All this is done with the understanding that the schedule must satisfy the needs of the owner, project manager, team members and other stakeholders.</a:t>
            </a:r>
          </a:p>
        </p:txBody>
      </p:sp>
      <p:sp>
        <p:nvSpPr>
          <p:cNvPr id="3" name="Slide Number Placeholder 2"/>
          <p:cNvSpPr>
            <a:spLocks noGrp="1"/>
          </p:cNvSpPr>
          <p:nvPr>
            <p:ph type="sldNum" sz="quarter" idx="12"/>
          </p:nvPr>
        </p:nvSpPr>
        <p:spPr/>
        <p:txBody>
          <a:bodyPr/>
          <a:lstStyle/>
          <a:p>
            <a:fld id="{284F3615-B320-428E-8F0B-27A29EA952ED}" type="slidenum">
              <a:rPr lang="en-US" smtClean="0"/>
              <a:pPr/>
              <a:t>13</a:t>
            </a:fld>
            <a:endParaRPr lang="en-US" dirty="0"/>
          </a:p>
        </p:txBody>
      </p:sp>
      <p:sp>
        <p:nvSpPr>
          <p:cNvPr id="11" name="Rectangle 10">
            <a:extLst>
              <a:ext uri="{FF2B5EF4-FFF2-40B4-BE49-F238E27FC236}">
                <a16:creationId xmlns:a16="http://schemas.microsoft.com/office/drawing/2014/main" id="{26D98045-A26C-469A-B508-EC6BA4AA13AC}"/>
              </a:ext>
            </a:extLst>
          </p:cNvPr>
          <p:cNvSpPr/>
          <p:nvPr/>
        </p:nvSpPr>
        <p:spPr>
          <a:xfrm>
            <a:off x="4355023" y="6466351"/>
            <a:ext cx="3810000" cy="307777"/>
          </a:xfrm>
          <a:prstGeom prst="rect">
            <a:avLst/>
          </a:prstGeom>
        </p:spPr>
        <p:txBody>
          <a:bodyPr wrap="square">
            <a:spAutoFit/>
          </a:bodyPr>
          <a:lstStyle/>
          <a:p>
            <a:r>
              <a:rPr lang="en-US" sz="1400" dirty="0"/>
              <a:t>Image from Pixabay.com—Creative Commons</a:t>
            </a:r>
          </a:p>
        </p:txBody>
      </p:sp>
    </p:spTree>
    <p:extLst>
      <p:ext uri="{BB962C8B-B14F-4D97-AF65-F5344CB8AC3E}">
        <p14:creationId xmlns:p14="http://schemas.microsoft.com/office/powerpoint/2010/main" val="333164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8261" y="295276"/>
            <a:ext cx="6781800" cy="792162"/>
          </a:xfrm>
        </p:spPr>
        <p:txBody>
          <a:bodyPr>
            <a:normAutofit fontScale="90000"/>
          </a:bodyPr>
          <a:lstStyle/>
          <a:p>
            <a:r>
              <a:rPr lang="fr-FR" dirty="0"/>
              <a:t>The </a:t>
            </a:r>
            <a:r>
              <a:rPr lang="en-US" dirty="0"/>
              <a:t>Many Hats</a:t>
            </a:r>
            <a:r>
              <a:rPr lang="fr-FR" dirty="0"/>
              <a:t> of the </a:t>
            </a:r>
            <a:r>
              <a:rPr lang="en-US" dirty="0"/>
              <a:t>Professional Scheduler </a:t>
            </a:r>
          </a:p>
        </p:txBody>
      </p:sp>
      <p:sp>
        <p:nvSpPr>
          <p:cNvPr id="7" name="Content Placeholder 6"/>
          <p:cNvSpPr>
            <a:spLocks noGrp="1"/>
          </p:cNvSpPr>
          <p:nvPr>
            <p:ph sz="half" idx="2"/>
          </p:nvPr>
        </p:nvSpPr>
        <p:spPr>
          <a:xfrm>
            <a:off x="299727" y="1595437"/>
            <a:ext cx="4800600" cy="4500563"/>
          </a:xfrm>
        </p:spPr>
        <p:txBody>
          <a:bodyPr>
            <a:noAutofit/>
          </a:bodyPr>
          <a:lstStyle/>
          <a:p>
            <a:r>
              <a:rPr lang="en-US" sz="3200" dirty="0"/>
              <a:t>Artists</a:t>
            </a:r>
          </a:p>
          <a:p>
            <a:r>
              <a:rPr lang="en-US" sz="3200" dirty="0"/>
              <a:t>Inquisitor</a:t>
            </a:r>
          </a:p>
          <a:p>
            <a:r>
              <a:rPr lang="en-US" sz="3200" dirty="0"/>
              <a:t>Researcher</a:t>
            </a:r>
          </a:p>
          <a:p>
            <a:r>
              <a:rPr lang="en-US" sz="3200" dirty="0"/>
              <a:t>Problem Solver</a:t>
            </a:r>
          </a:p>
          <a:p>
            <a:r>
              <a:rPr lang="en-US" sz="3200" dirty="0"/>
              <a:t>Communicator</a:t>
            </a:r>
          </a:p>
          <a:p>
            <a:r>
              <a:rPr lang="en-US" sz="3200" dirty="0"/>
              <a:t>Designer</a:t>
            </a:r>
          </a:p>
          <a:p>
            <a:pPr lvl="0"/>
            <a:r>
              <a:rPr lang="en-US" sz="3200" dirty="0"/>
              <a:t>Schedule Data Entry Clerk</a:t>
            </a:r>
          </a:p>
        </p:txBody>
      </p:sp>
      <p:sp>
        <p:nvSpPr>
          <p:cNvPr id="3" name="Slide Number Placeholder 2"/>
          <p:cNvSpPr>
            <a:spLocks noGrp="1"/>
          </p:cNvSpPr>
          <p:nvPr>
            <p:ph type="sldNum" sz="quarter" idx="12"/>
          </p:nvPr>
        </p:nvSpPr>
        <p:spPr/>
        <p:txBody>
          <a:bodyPr/>
          <a:lstStyle/>
          <a:p>
            <a:fld id="{284F3615-B320-428E-8F0B-27A29EA952ED}" type="slidenum">
              <a:rPr lang="en-US" smtClean="0"/>
              <a:pPr/>
              <a:t>14</a:t>
            </a:fld>
            <a:endParaRPr lang="en-US" dirty="0"/>
          </a:p>
        </p:txBody>
      </p:sp>
      <p:pic>
        <p:nvPicPr>
          <p:cNvPr id="15" name="Picture 14" descr="A picture containing hat, headdress, table, clothing&#10;&#10;Description generated with very high confidence">
            <a:extLst>
              <a:ext uri="{FF2B5EF4-FFF2-40B4-BE49-F238E27FC236}">
                <a16:creationId xmlns:a16="http://schemas.microsoft.com/office/drawing/2014/main" id="{8ABFD100-B4E6-43A4-88C5-EBE7F1109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097" y="1595437"/>
            <a:ext cx="5163176" cy="3436739"/>
          </a:xfrm>
          <a:prstGeom prst="rect">
            <a:avLst/>
          </a:prstGeom>
        </p:spPr>
      </p:pic>
      <p:sp>
        <p:nvSpPr>
          <p:cNvPr id="16" name="Rectangle 15">
            <a:extLst>
              <a:ext uri="{FF2B5EF4-FFF2-40B4-BE49-F238E27FC236}">
                <a16:creationId xmlns:a16="http://schemas.microsoft.com/office/drawing/2014/main" id="{0123961D-D893-48AF-B91D-02D660407470}"/>
              </a:ext>
            </a:extLst>
          </p:cNvPr>
          <p:cNvSpPr/>
          <p:nvPr/>
        </p:nvSpPr>
        <p:spPr>
          <a:xfrm>
            <a:off x="5486400" y="5102422"/>
            <a:ext cx="3475390" cy="307777"/>
          </a:xfrm>
          <a:prstGeom prst="rect">
            <a:avLst/>
          </a:prstGeom>
        </p:spPr>
        <p:txBody>
          <a:bodyPr wrap="square">
            <a:spAutoFit/>
          </a:bodyPr>
          <a:lstStyle/>
          <a:p>
            <a:r>
              <a:rPr lang="en-US" sz="1400" dirty="0"/>
              <a:t>Image from Pixabay.com—Creative Commons</a:t>
            </a:r>
          </a:p>
        </p:txBody>
      </p:sp>
    </p:spTree>
    <p:extLst>
      <p:ext uri="{BB962C8B-B14F-4D97-AF65-F5344CB8AC3E}">
        <p14:creationId xmlns:p14="http://schemas.microsoft.com/office/powerpoint/2010/main" val="422164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26989"/>
            <a:ext cx="6781800" cy="792162"/>
          </a:xfrm>
        </p:spPr>
        <p:txBody>
          <a:bodyPr>
            <a:normAutofit/>
          </a:bodyPr>
          <a:lstStyle/>
          <a:p>
            <a:r>
              <a:rPr lang="en-US" dirty="0"/>
              <a:t>The Schedule Data Entry Clerk</a:t>
            </a:r>
          </a:p>
        </p:txBody>
      </p:sp>
      <p:sp>
        <p:nvSpPr>
          <p:cNvPr id="7" name="Content Placeholder 6"/>
          <p:cNvSpPr>
            <a:spLocks noGrp="1"/>
          </p:cNvSpPr>
          <p:nvPr>
            <p:ph sz="half" idx="2"/>
          </p:nvPr>
        </p:nvSpPr>
        <p:spPr>
          <a:xfrm>
            <a:off x="477078" y="1342473"/>
            <a:ext cx="4628322" cy="4419600"/>
          </a:xfrm>
        </p:spPr>
        <p:txBody>
          <a:bodyPr>
            <a:noAutofit/>
          </a:bodyPr>
          <a:lstStyle/>
          <a:p>
            <a:r>
              <a:rPr lang="en-US" dirty="0"/>
              <a:t>The role of the schedule data entry clerk, which is what the role of the professional scheduler has become, is not without skills or a place in a project controls team.</a:t>
            </a:r>
          </a:p>
          <a:p>
            <a:r>
              <a:rPr lang="en-US" dirty="0"/>
              <a:t>Schedule data entry clerks’ skills and responsibilities are advantageous when coordinated with a professional lead scheduler within a team. </a:t>
            </a:r>
          </a:p>
          <a:p>
            <a:pPr marL="0" indent="0">
              <a:buNone/>
            </a:pPr>
            <a:endParaRPr lang="en-US"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15</a:t>
            </a:fld>
            <a:endParaRPr lang="en-US" dirty="0"/>
          </a:p>
        </p:txBody>
      </p:sp>
      <p:pic>
        <p:nvPicPr>
          <p:cNvPr id="6" name="Picture 5" descr="A picture containing person, man, indoor, table&#10;&#10;Description generated with very high confidence">
            <a:extLst>
              <a:ext uri="{FF2B5EF4-FFF2-40B4-BE49-F238E27FC236}">
                <a16:creationId xmlns:a16="http://schemas.microsoft.com/office/drawing/2014/main" id="{E2B9F9BD-D147-42F9-8602-C5E320B83E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888" y="1447800"/>
            <a:ext cx="3489034" cy="2327186"/>
          </a:xfrm>
          <a:prstGeom prst="rect">
            <a:avLst/>
          </a:prstGeom>
        </p:spPr>
      </p:pic>
      <p:sp>
        <p:nvSpPr>
          <p:cNvPr id="8" name="Rectangle 7">
            <a:extLst>
              <a:ext uri="{FF2B5EF4-FFF2-40B4-BE49-F238E27FC236}">
                <a16:creationId xmlns:a16="http://schemas.microsoft.com/office/drawing/2014/main" id="{BB03EDEC-F6E5-4BDA-8DCD-534A3D7D29E0}"/>
              </a:ext>
            </a:extLst>
          </p:cNvPr>
          <p:cNvSpPr/>
          <p:nvPr/>
        </p:nvSpPr>
        <p:spPr>
          <a:xfrm>
            <a:off x="5257800" y="3791551"/>
            <a:ext cx="3475390" cy="307777"/>
          </a:xfrm>
          <a:prstGeom prst="rect">
            <a:avLst/>
          </a:prstGeom>
        </p:spPr>
        <p:txBody>
          <a:bodyPr wrap="square">
            <a:spAutoFit/>
          </a:bodyPr>
          <a:lstStyle/>
          <a:p>
            <a:r>
              <a:rPr lang="en-US" sz="1400" dirty="0"/>
              <a:t>Image from Pixabay.com—Creative Commons</a:t>
            </a:r>
          </a:p>
        </p:txBody>
      </p:sp>
    </p:spTree>
    <p:extLst>
      <p:ext uri="{BB962C8B-B14F-4D97-AF65-F5344CB8AC3E}">
        <p14:creationId xmlns:p14="http://schemas.microsoft.com/office/powerpoint/2010/main" val="231824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251619"/>
            <a:ext cx="6781800" cy="792162"/>
          </a:xfrm>
        </p:spPr>
        <p:txBody>
          <a:bodyPr>
            <a:normAutofit fontScale="90000"/>
          </a:bodyPr>
          <a:lstStyle/>
          <a:p>
            <a:r>
              <a:rPr lang="en-US" dirty="0"/>
              <a:t>The Abilities of the Schedule Data Entry Clerk</a:t>
            </a:r>
          </a:p>
        </p:txBody>
      </p:sp>
      <p:sp>
        <p:nvSpPr>
          <p:cNvPr id="3" name="Slide Number Placeholder 2"/>
          <p:cNvSpPr>
            <a:spLocks noGrp="1"/>
          </p:cNvSpPr>
          <p:nvPr>
            <p:ph type="sldNum" sz="quarter" idx="12"/>
          </p:nvPr>
        </p:nvSpPr>
        <p:spPr/>
        <p:txBody>
          <a:bodyPr/>
          <a:lstStyle/>
          <a:p>
            <a:fld id="{284F3615-B320-428E-8F0B-27A29EA952ED}" type="slidenum">
              <a:rPr lang="en-US" smtClean="0"/>
              <a:pPr/>
              <a:t>16</a:t>
            </a:fld>
            <a:endParaRPr lang="en-US" dirty="0"/>
          </a:p>
        </p:txBody>
      </p:sp>
      <p:sp>
        <p:nvSpPr>
          <p:cNvPr id="6" name="Content Placeholder 6">
            <a:extLst>
              <a:ext uri="{FF2B5EF4-FFF2-40B4-BE49-F238E27FC236}">
                <a16:creationId xmlns:a16="http://schemas.microsoft.com/office/drawing/2014/main" id="{BE6CA130-29EF-4886-89ED-CD856964EF0A}"/>
              </a:ext>
            </a:extLst>
          </p:cNvPr>
          <p:cNvSpPr txBox="1">
            <a:spLocks/>
          </p:cNvSpPr>
          <p:nvPr/>
        </p:nvSpPr>
        <p:spPr>
          <a:xfrm>
            <a:off x="549965" y="1981200"/>
            <a:ext cx="8441635" cy="3265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Tx/>
              <a:buBlip>
                <a:blip r:embed="rId3"/>
              </a:buBlip>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97"/>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9BDE"/>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61B4E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376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0" fontAlgn="base"/>
            <a:r>
              <a:rPr lang="en-US" dirty="0"/>
              <a:t>Knowledge of CPM scheduling</a:t>
            </a:r>
          </a:p>
          <a:p>
            <a:pPr lvl="0" fontAlgn="base"/>
            <a:r>
              <a:rPr lang="en-US" dirty="0"/>
              <a:t>Construct schedule and code activities according to WBS</a:t>
            </a:r>
          </a:p>
          <a:p>
            <a:pPr lvl="0" fontAlgn="base"/>
            <a:r>
              <a:rPr lang="en-US" dirty="0"/>
              <a:t>Efficiency with varied scheduling, spreadsheet, presentation and document software</a:t>
            </a:r>
          </a:p>
          <a:p>
            <a:pPr lvl="0" fontAlgn="base"/>
            <a:r>
              <a:rPr lang="en-US" dirty="0"/>
              <a:t>Strong organizational, presentation and written skills</a:t>
            </a:r>
          </a:p>
          <a:p>
            <a:pPr lvl="0" fontAlgn="base"/>
            <a:r>
              <a:rPr lang="en-US" dirty="0"/>
              <a:t>Ability to work with project team to obtain project updates</a:t>
            </a:r>
          </a:p>
          <a:p>
            <a:pPr lvl="0" fontAlgn="base"/>
            <a:r>
              <a:rPr lang="en-US" dirty="0"/>
              <a:t>Ability to work with other scheduler professionals in a collaborative manner</a:t>
            </a:r>
          </a:p>
        </p:txBody>
      </p:sp>
    </p:spTree>
    <p:extLst>
      <p:ext uri="{BB962C8B-B14F-4D97-AF65-F5344CB8AC3E}">
        <p14:creationId xmlns:p14="http://schemas.microsoft.com/office/powerpoint/2010/main" val="161914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79613"/>
            <a:ext cx="6781800" cy="792162"/>
          </a:xfrm>
        </p:spPr>
        <p:txBody>
          <a:bodyPr>
            <a:normAutofit/>
          </a:bodyPr>
          <a:lstStyle/>
          <a:p>
            <a:r>
              <a:rPr lang="en-US" dirty="0"/>
              <a:t>Parallels</a:t>
            </a:r>
          </a:p>
        </p:txBody>
      </p:sp>
      <p:sp>
        <p:nvSpPr>
          <p:cNvPr id="3" name="Slide Number Placeholder 2"/>
          <p:cNvSpPr>
            <a:spLocks noGrp="1"/>
          </p:cNvSpPr>
          <p:nvPr>
            <p:ph type="sldNum" sz="quarter" idx="12"/>
          </p:nvPr>
        </p:nvSpPr>
        <p:spPr/>
        <p:txBody>
          <a:bodyPr/>
          <a:lstStyle/>
          <a:p>
            <a:fld id="{284F3615-B320-428E-8F0B-27A29EA952ED}" type="slidenum">
              <a:rPr lang="en-US" smtClean="0"/>
              <a:pPr/>
              <a:t>17</a:t>
            </a:fld>
            <a:endParaRPr lang="en-US" dirty="0"/>
          </a:p>
        </p:txBody>
      </p:sp>
      <p:graphicFrame>
        <p:nvGraphicFramePr>
          <p:cNvPr id="4" name="Table 3">
            <a:extLst>
              <a:ext uri="{FF2B5EF4-FFF2-40B4-BE49-F238E27FC236}">
                <a16:creationId xmlns:a16="http://schemas.microsoft.com/office/drawing/2014/main" id="{E1FDFD77-5F32-4A07-A69E-E58681FEE886}"/>
              </a:ext>
            </a:extLst>
          </p:cNvPr>
          <p:cNvGraphicFramePr>
            <a:graphicFrameLocks noGrp="1"/>
          </p:cNvGraphicFramePr>
          <p:nvPr>
            <p:extLst>
              <p:ext uri="{D42A27DB-BD31-4B8C-83A1-F6EECF244321}">
                <p14:modId xmlns:p14="http://schemas.microsoft.com/office/powerpoint/2010/main" val="2611147774"/>
              </p:ext>
            </p:extLst>
          </p:nvPr>
        </p:nvGraphicFramePr>
        <p:xfrm>
          <a:off x="457200" y="927897"/>
          <a:ext cx="8382000" cy="5181600"/>
        </p:xfrm>
        <a:graphic>
          <a:graphicData uri="http://schemas.openxmlformats.org/drawingml/2006/table">
            <a:tbl>
              <a:tblPr firstRow="1" firstCol="1" bandRow="1">
                <a:tableStyleId>{5C22544A-7EE6-4342-B048-85BDC9FD1C3A}</a:tableStyleId>
              </a:tblPr>
              <a:tblGrid>
                <a:gridCol w="4191000">
                  <a:extLst>
                    <a:ext uri="{9D8B030D-6E8A-4147-A177-3AD203B41FA5}">
                      <a16:colId xmlns:a16="http://schemas.microsoft.com/office/drawing/2014/main" val="3500623532"/>
                    </a:ext>
                  </a:extLst>
                </a:gridCol>
                <a:gridCol w="4191000">
                  <a:extLst>
                    <a:ext uri="{9D8B030D-6E8A-4147-A177-3AD203B41FA5}">
                      <a16:colId xmlns:a16="http://schemas.microsoft.com/office/drawing/2014/main" val="3694702695"/>
                    </a:ext>
                  </a:extLst>
                </a:gridCol>
              </a:tblGrid>
              <a:tr h="471054">
                <a:tc gridSpan="2">
                  <a:txBody>
                    <a:bodyPr/>
                    <a:lstStyle/>
                    <a:p>
                      <a:pPr marL="0" marR="0" algn="ctr">
                        <a:spcBef>
                          <a:spcPts val="600"/>
                        </a:spcBef>
                        <a:spcAft>
                          <a:spcPts val="600"/>
                        </a:spcAft>
                      </a:pPr>
                      <a:r>
                        <a:rPr lang="en-US" sz="2000" dirty="0">
                          <a:effectLst/>
                        </a:rPr>
                        <a:t>Parallels of Written Project and Schedule</a:t>
                      </a:r>
                      <a:endParaRPr lang="en-US"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75000"/>
                      </a:schemeClr>
                    </a:solidFill>
                  </a:tcPr>
                </a:tc>
                <a:tc hMerge="1">
                  <a:txBody>
                    <a:bodyPr/>
                    <a:lstStyle/>
                    <a:p>
                      <a:endParaRPr lang="en-US"/>
                    </a:p>
                  </a:txBody>
                  <a:tcPr/>
                </a:tc>
                <a:extLst>
                  <a:ext uri="{0D108BD9-81ED-4DB2-BD59-A6C34878D82A}">
                    <a16:rowId xmlns:a16="http://schemas.microsoft.com/office/drawing/2014/main" val="1700741732"/>
                  </a:ext>
                </a:extLst>
              </a:tr>
              <a:tr h="471054">
                <a:tc>
                  <a:txBody>
                    <a:bodyPr/>
                    <a:lstStyle/>
                    <a:p>
                      <a:pPr marL="0" marR="0" algn="just">
                        <a:spcBef>
                          <a:spcPts val="600"/>
                        </a:spcBef>
                        <a:spcAft>
                          <a:spcPts val="600"/>
                        </a:spcAft>
                      </a:pPr>
                      <a:r>
                        <a:rPr lang="en-US" sz="2000" dirty="0">
                          <a:effectLst/>
                        </a:rPr>
                        <a:t>Idea for story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000" b="1" dirty="0">
                          <a:effectLst/>
                        </a:rPr>
                        <a:t>Intent of project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2390014"/>
                  </a:ext>
                </a:extLst>
              </a:tr>
              <a:tr h="471054">
                <a:tc>
                  <a:txBody>
                    <a:bodyPr/>
                    <a:lstStyle/>
                    <a:p>
                      <a:pPr marL="0" marR="0" algn="just">
                        <a:spcBef>
                          <a:spcPts val="600"/>
                        </a:spcBef>
                        <a:spcAft>
                          <a:spcPts val="600"/>
                        </a:spcAft>
                      </a:pPr>
                      <a:r>
                        <a:rPr lang="en-US" sz="2000" dirty="0">
                          <a:effectLst/>
                        </a:rPr>
                        <a:t>Outline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just">
                        <a:spcBef>
                          <a:spcPts val="600"/>
                        </a:spcBef>
                        <a:spcAft>
                          <a:spcPts val="600"/>
                        </a:spcAft>
                      </a:pPr>
                      <a:r>
                        <a:rPr lang="en-US" sz="2000" b="1" dirty="0">
                          <a:effectLst/>
                        </a:rPr>
                        <a:t>Work Breakdown Structure</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547164"/>
                  </a:ext>
                </a:extLst>
              </a:tr>
              <a:tr h="1413166">
                <a:tc>
                  <a:txBody>
                    <a:bodyPr/>
                    <a:lstStyle/>
                    <a:p>
                      <a:pPr marL="0" marR="0" algn="just">
                        <a:spcBef>
                          <a:spcPts val="600"/>
                        </a:spcBef>
                        <a:spcAft>
                          <a:spcPts val="600"/>
                        </a:spcAft>
                      </a:pPr>
                      <a:r>
                        <a:rPr lang="en-US" sz="2000" dirty="0">
                          <a:effectLst/>
                        </a:rPr>
                        <a:t>Character Development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000" b="1" dirty="0">
                          <a:effectLst/>
                        </a:rPr>
                        <a:t>Identifying the project team members who will be resources for schedule development and project progress information.</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3268910"/>
                  </a:ext>
                </a:extLst>
              </a:tr>
              <a:tr h="471054">
                <a:tc>
                  <a:txBody>
                    <a:bodyPr/>
                    <a:lstStyle/>
                    <a:p>
                      <a:pPr marL="0" marR="0" algn="just">
                        <a:spcBef>
                          <a:spcPts val="600"/>
                        </a:spcBef>
                        <a:spcAft>
                          <a:spcPts val="600"/>
                        </a:spcAft>
                      </a:pPr>
                      <a:r>
                        <a:rPr lang="en-US" sz="2000" dirty="0">
                          <a:effectLst/>
                        </a:rPr>
                        <a:t>Plot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just">
                        <a:spcBef>
                          <a:spcPts val="600"/>
                        </a:spcBef>
                        <a:spcAft>
                          <a:spcPts val="600"/>
                        </a:spcAft>
                      </a:pPr>
                      <a:r>
                        <a:rPr lang="en-US" sz="2000" b="1" dirty="0">
                          <a:effectLst/>
                        </a:rPr>
                        <a:t>Critical Path</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2823976"/>
                  </a:ext>
                </a:extLst>
              </a:tr>
              <a:tr h="471054">
                <a:tc>
                  <a:txBody>
                    <a:bodyPr/>
                    <a:lstStyle/>
                    <a:p>
                      <a:pPr marL="0" marR="0" algn="just">
                        <a:spcBef>
                          <a:spcPts val="600"/>
                        </a:spcBef>
                        <a:spcAft>
                          <a:spcPts val="600"/>
                        </a:spcAft>
                      </a:pPr>
                      <a:r>
                        <a:rPr lang="en-US" sz="2000">
                          <a:effectLst/>
                        </a:rPr>
                        <a:t>Setting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000" b="1" dirty="0">
                          <a:effectLst/>
                        </a:rPr>
                        <a:t>Start and Finish Dates and Locations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1192578"/>
                  </a:ext>
                </a:extLst>
              </a:tr>
              <a:tr h="471054">
                <a:tc>
                  <a:txBody>
                    <a:bodyPr/>
                    <a:lstStyle/>
                    <a:p>
                      <a:pPr marL="0" marR="0" algn="just">
                        <a:spcBef>
                          <a:spcPts val="600"/>
                        </a:spcBef>
                        <a:spcAft>
                          <a:spcPts val="600"/>
                        </a:spcAft>
                      </a:pPr>
                      <a:r>
                        <a:rPr lang="en-US" sz="2000" dirty="0">
                          <a:effectLst/>
                        </a:rPr>
                        <a:t>Story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just">
                        <a:spcBef>
                          <a:spcPts val="600"/>
                        </a:spcBef>
                        <a:spcAft>
                          <a:spcPts val="600"/>
                        </a:spcAft>
                      </a:pPr>
                      <a:r>
                        <a:rPr lang="en-US" sz="2000" b="1" dirty="0">
                          <a:effectLst/>
                        </a:rPr>
                        <a:t>Schedule</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7424227"/>
                  </a:ext>
                </a:extLst>
              </a:tr>
              <a:tr h="942110">
                <a:tc>
                  <a:txBody>
                    <a:bodyPr/>
                    <a:lstStyle/>
                    <a:p>
                      <a:pPr marL="0" marR="0" algn="just">
                        <a:spcBef>
                          <a:spcPts val="600"/>
                        </a:spcBef>
                        <a:spcAft>
                          <a:spcPts val="600"/>
                        </a:spcAft>
                      </a:pPr>
                      <a:r>
                        <a:rPr lang="en-US" sz="2000" dirty="0">
                          <a:effectLst/>
                        </a:rPr>
                        <a:t>Readership – Audience type such as women between ages of 18 and 24.</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000" b="1" dirty="0">
                          <a:effectLst/>
                        </a:rPr>
                        <a:t>Readership − Project Decision Makers and Participants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617900"/>
                  </a:ext>
                </a:extLst>
              </a:tr>
            </a:tbl>
          </a:graphicData>
        </a:graphic>
      </p:graphicFrame>
      <p:sp>
        <p:nvSpPr>
          <p:cNvPr id="9" name="Rectangle 8">
            <a:extLst>
              <a:ext uri="{FF2B5EF4-FFF2-40B4-BE49-F238E27FC236}">
                <a16:creationId xmlns:a16="http://schemas.microsoft.com/office/drawing/2014/main" id="{2CAFBCD9-5831-42A7-8628-2780483C3B42}"/>
              </a:ext>
            </a:extLst>
          </p:cNvPr>
          <p:cNvSpPr/>
          <p:nvPr/>
        </p:nvSpPr>
        <p:spPr>
          <a:xfrm>
            <a:off x="2007706" y="6172200"/>
            <a:ext cx="5612294" cy="369332"/>
          </a:xfrm>
          <a:prstGeom prst="rect">
            <a:avLst/>
          </a:prstGeom>
        </p:spPr>
        <p:txBody>
          <a:bodyPr wrap="square">
            <a:spAutoFit/>
          </a:bodyPr>
          <a:lstStyle/>
          <a:p>
            <a:pPr algn="just">
              <a:spcAft>
                <a:spcPts val="1000"/>
              </a:spcAft>
            </a:pPr>
            <a:r>
              <a:rPr lang="en-US"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Table 1 - Parallels of Written Project and Schedule</a:t>
            </a:r>
            <a:endParaRPr lang="en-US"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1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18</a:t>
            </a:fld>
            <a:endParaRPr lang="en-US" dirty="0"/>
          </a:p>
        </p:txBody>
      </p:sp>
      <p:sp>
        <p:nvSpPr>
          <p:cNvPr id="5" name="Title 4"/>
          <p:cNvSpPr>
            <a:spLocks noGrp="1"/>
          </p:cNvSpPr>
          <p:nvPr>
            <p:ph type="ctrTitle"/>
          </p:nvPr>
        </p:nvSpPr>
        <p:spPr>
          <a:xfrm>
            <a:off x="685800" y="1295400"/>
            <a:ext cx="7772400" cy="1470025"/>
          </a:xfrm>
        </p:spPr>
        <p:txBody>
          <a:bodyPr/>
          <a:lstStyle/>
          <a:p>
            <a:r>
              <a:rPr lang="en-US" dirty="0"/>
              <a:t>The Diminished Role of the Professional Scheduler</a:t>
            </a:r>
            <a:endParaRPr lang="en-US" dirty="0">
              <a:effectLst/>
            </a:endParaRPr>
          </a:p>
        </p:txBody>
      </p:sp>
      <p:sp>
        <p:nvSpPr>
          <p:cNvPr id="4" name="Subtitle 3">
            <a:extLst>
              <a:ext uri="{FF2B5EF4-FFF2-40B4-BE49-F238E27FC236}">
                <a16:creationId xmlns:a16="http://schemas.microsoft.com/office/drawing/2014/main" id="{1E84A05F-D94C-4BD3-A79C-691F46A220B1}"/>
              </a:ext>
            </a:extLst>
          </p:cNvPr>
          <p:cNvSpPr>
            <a:spLocks noGrp="1"/>
          </p:cNvSpPr>
          <p:nvPr>
            <p:ph type="subTitle" idx="1"/>
          </p:nvPr>
        </p:nvSpPr>
        <p:spPr>
          <a:xfrm>
            <a:off x="1371600" y="3200400"/>
            <a:ext cx="6400800" cy="1752600"/>
          </a:xfrm>
        </p:spPr>
        <p:txBody>
          <a:bodyPr/>
          <a:lstStyle/>
          <a:p>
            <a:r>
              <a:rPr lang="en-US" dirty="0">
                <a:solidFill>
                  <a:schemeClr val="bg1"/>
                </a:solidFill>
              </a:rPr>
              <a:t>The Reasons</a:t>
            </a:r>
          </a:p>
        </p:txBody>
      </p:sp>
    </p:spTree>
    <p:extLst>
      <p:ext uri="{BB962C8B-B14F-4D97-AF65-F5344CB8AC3E}">
        <p14:creationId xmlns:p14="http://schemas.microsoft.com/office/powerpoint/2010/main" val="109899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2590800"/>
          </a:xfrm>
        </p:spPr>
        <p:txBody>
          <a:bodyPr>
            <a:normAutofit/>
          </a:bodyPr>
          <a:lstStyle/>
          <a:p>
            <a:pPr marL="0" indent="0">
              <a:buNone/>
            </a:pPr>
            <a:endParaRPr lang="en-US" dirty="0"/>
          </a:p>
          <a:p>
            <a:pPr marL="0" indent="0" algn="ctr">
              <a:buNone/>
            </a:pPr>
            <a:r>
              <a:rPr lang="en-US" dirty="0"/>
              <a:t>The importance of scheduling and its partner, planning, to construction management has not been fully realized by the industry.</a:t>
            </a:r>
          </a:p>
        </p:txBody>
      </p:sp>
      <p:sp>
        <p:nvSpPr>
          <p:cNvPr id="3" name="Slide Number Placeholder 2"/>
          <p:cNvSpPr>
            <a:spLocks noGrp="1"/>
          </p:cNvSpPr>
          <p:nvPr>
            <p:ph type="sldNum" sz="quarter" idx="12"/>
          </p:nvPr>
        </p:nvSpPr>
        <p:spPr/>
        <p:txBody>
          <a:bodyPr/>
          <a:lstStyle/>
          <a:p>
            <a:fld id="{284F3615-B320-428E-8F0B-27A29EA952ED}" type="slidenum">
              <a:rPr lang="en-US" smtClean="0"/>
              <a:pPr/>
              <a:t>19</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1</a:t>
            </a:r>
          </a:p>
        </p:txBody>
      </p:sp>
      <p:sp>
        <p:nvSpPr>
          <p:cNvPr id="6" name="Rectangle 5">
            <a:extLst>
              <a:ext uri="{FF2B5EF4-FFF2-40B4-BE49-F238E27FC236}">
                <a16:creationId xmlns:a16="http://schemas.microsoft.com/office/drawing/2014/main" id="{010AA172-690A-4865-BE39-0783E9A195BD}"/>
              </a:ext>
            </a:extLst>
          </p:cNvPr>
          <p:cNvSpPr/>
          <p:nvPr/>
        </p:nvSpPr>
        <p:spPr>
          <a:xfrm>
            <a:off x="609600" y="1143000"/>
            <a:ext cx="7696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The Lack of Importance given to the Planning and Scheduling Effort</a:t>
            </a:r>
          </a:p>
        </p:txBody>
      </p:sp>
      <p:sp>
        <p:nvSpPr>
          <p:cNvPr id="7" name="TextBox 6">
            <a:extLst>
              <a:ext uri="{FF2B5EF4-FFF2-40B4-BE49-F238E27FC236}">
                <a16:creationId xmlns:a16="http://schemas.microsoft.com/office/drawing/2014/main" id="{9C8C32BC-EBE5-463E-94E0-27A334A05C00}"/>
              </a:ext>
            </a:extLst>
          </p:cNvPr>
          <p:cNvSpPr txBox="1"/>
          <p:nvPr/>
        </p:nvSpPr>
        <p:spPr>
          <a:xfrm>
            <a:off x="3124200" y="6341165"/>
            <a:ext cx="2667000" cy="381000"/>
          </a:xfrm>
          <a:prstGeom prst="rect">
            <a:avLst/>
          </a:prstGeom>
          <a:noFill/>
        </p:spPr>
        <p:txBody>
          <a:bodyPr wrap="square" rtlCol="0">
            <a:spAutoFit/>
          </a:bodyPr>
          <a:lstStyle/>
          <a:p>
            <a:r>
              <a:rPr lang="en-US" dirty="0"/>
              <a:t>Oral References: [3, p.24]</a:t>
            </a:r>
          </a:p>
        </p:txBody>
      </p:sp>
    </p:spTree>
    <p:extLst>
      <p:ext uri="{BB962C8B-B14F-4D97-AF65-F5344CB8AC3E}">
        <p14:creationId xmlns:p14="http://schemas.microsoft.com/office/powerpoint/2010/main" val="273044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3921" y="1150101"/>
            <a:ext cx="6752879" cy="4183899"/>
          </a:xfrm>
        </p:spPr>
        <p:txBody>
          <a:bodyPr vert="horz" lIns="91440" tIns="45720" rIns="91440" bIns="45720" rtlCol="0" anchor="t">
            <a:normAutofit fontScale="55000" lnSpcReduction="20000"/>
          </a:bodyPr>
          <a:lstStyle/>
          <a:p>
            <a:r>
              <a:rPr lang="en-US" sz="4200" dirty="0"/>
              <a:t>Satinder Baweja is the founder and CEO of Milestone Consultants, with over 25 years of experience assisting corporations manage large programs, launch products, and enter new markets.</a:t>
            </a:r>
          </a:p>
          <a:p>
            <a:r>
              <a:rPr lang="en-US" sz="4200" dirty="0"/>
              <a:t>His expertise is in planning large scale complex initiatives and the turnaround of troubled programs and projects.</a:t>
            </a:r>
          </a:p>
          <a:p>
            <a:r>
              <a:rPr lang="en-US" sz="4200" dirty="0"/>
              <a:t>Satinder has a Masters in Engineering from Texas A &amp; M</a:t>
            </a:r>
          </a:p>
          <a:p>
            <a:r>
              <a:rPr lang="en-US" sz="4200" dirty="0">
                <a:cs typeface="Calibri"/>
              </a:rPr>
              <a:t>Something you do not know about Satinder:</a:t>
            </a:r>
          </a:p>
          <a:p>
            <a:pPr marL="0" indent="0">
              <a:buNone/>
            </a:pPr>
            <a:r>
              <a:rPr lang="en-US" sz="4200" dirty="0">
                <a:cs typeface="Calibri"/>
              </a:rPr>
              <a:t>He is an active member </a:t>
            </a:r>
            <a:r>
              <a:rPr lang="en-US" sz="4200">
                <a:cs typeface="Calibri"/>
              </a:rPr>
              <a:t>of the </a:t>
            </a:r>
            <a:endParaRPr lang="en-US" sz="4200" dirty="0">
              <a:cs typeface="Calibri"/>
            </a:endParaRPr>
          </a:p>
          <a:p>
            <a:pPr marL="0" indent="0">
              <a:buNone/>
            </a:pPr>
            <a:endParaRPr lang="en-US" sz="4200" dirty="0">
              <a:cs typeface="Calibri"/>
            </a:endParaRPr>
          </a:p>
          <a:p>
            <a:endParaRPr lang="en-US" sz="4200" dirty="0">
              <a:cs typeface="Calibri"/>
            </a:endParaRPr>
          </a:p>
        </p:txBody>
      </p:sp>
      <p:sp>
        <p:nvSpPr>
          <p:cNvPr id="3" name="Slide Number Placeholder 2"/>
          <p:cNvSpPr>
            <a:spLocks noGrp="1"/>
          </p:cNvSpPr>
          <p:nvPr>
            <p:ph type="sldNum" sz="quarter" idx="12"/>
          </p:nvPr>
        </p:nvSpPr>
        <p:spPr/>
        <p:txBody>
          <a:bodyPr/>
          <a:lstStyle/>
          <a:p>
            <a:fld id="{284F3615-B320-428E-8F0B-27A29EA952ED}" type="slidenum">
              <a:rPr lang="en-US" smtClean="0"/>
              <a:pPr/>
              <a:t>2</a:t>
            </a:fld>
            <a:endParaRPr lang="en-US" dirty="0"/>
          </a:p>
        </p:txBody>
      </p:sp>
      <p:sp>
        <p:nvSpPr>
          <p:cNvPr id="4" name="Title 3"/>
          <p:cNvSpPr>
            <a:spLocks noGrp="1"/>
          </p:cNvSpPr>
          <p:nvPr>
            <p:ph type="title"/>
          </p:nvPr>
        </p:nvSpPr>
        <p:spPr>
          <a:xfrm>
            <a:off x="1880938" y="-146438"/>
            <a:ext cx="7010400" cy="838201"/>
          </a:xfrm>
        </p:spPr>
        <p:txBody>
          <a:bodyPr>
            <a:normAutofit/>
          </a:bodyPr>
          <a:lstStyle/>
          <a:p>
            <a:r>
              <a:rPr lang="en-US" sz="3600" dirty="0"/>
              <a:t>Presenter Bio</a:t>
            </a:r>
          </a:p>
        </p:txBody>
      </p:sp>
      <p:pic>
        <p:nvPicPr>
          <p:cNvPr id="6" name="Picture 5" descr="Satinder Baweja">
            <a:extLst>
              <a:ext uri="{FF2B5EF4-FFF2-40B4-BE49-F238E27FC236}">
                <a16:creationId xmlns:a16="http://schemas.microsoft.com/office/drawing/2014/main" id="{FAE83E86-890A-4749-B868-1E5C9441EA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65" y="1120251"/>
            <a:ext cx="1763405" cy="1881370"/>
          </a:xfrm>
          <a:prstGeom prst="rect">
            <a:avLst/>
          </a:prstGeom>
          <a:noFill/>
          <a:ln>
            <a:noFill/>
          </a:ln>
        </p:spPr>
      </p:pic>
      <p:grpSp>
        <p:nvGrpSpPr>
          <p:cNvPr id="5" name="Group 4">
            <a:extLst>
              <a:ext uri="{FF2B5EF4-FFF2-40B4-BE49-F238E27FC236}">
                <a16:creationId xmlns:a16="http://schemas.microsoft.com/office/drawing/2014/main" id="{AF7DB73F-DDEB-40FB-BC0F-17FBE14AF651}"/>
              </a:ext>
            </a:extLst>
          </p:cNvPr>
          <p:cNvGrpSpPr/>
          <p:nvPr/>
        </p:nvGrpSpPr>
        <p:grpSpPr>
          <a:xfrm>
            <a:off x="1016167" y="5600863"/>
            <a:ext cx="8158469" cy="675140"/>
            <a:chOff x="1016167" y="5600863"/>
            <a:chExt cx="8158469" cy="675140"/>
          </a:xfrm>
        </p:grpSpPr>
        <p:pic>
          <p:nvPicPr>
            <p:cNvPr id="11" name="Picture 10" descr="A close up of a logo&#10;&#10;Description generated with very high confidence">
              <a:extLst>
                <a:ext uri="{FF2B5EF4-FFF2-40B4-BE49-F238E27FC236}">
                  <a16:creationId xmlns:a16="http://schemas.microsoft.com/office/drawing/2014/main" id="{933E7D00-95B0-47B1-9CC8-3E9FA3B1DE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67" y="5600863"/>
              <a:ext cx="2593298" cy="675140"/>
            </a:xfrm>
            <a:prstGeom prst="rect">
              <a:avLst/>
            </a:prstGeom>
          </p:spPr>
        </p:pic>
        <p:sp>
          <p:nvSpPr>
            <p:cNvPr id="12" name="TextBox 11">
              <a:extLst>
                <a:ext uri="{FF2B5EF4-FFF2-40B4-BE49-F238E27FC236}">
                  <a16:creationId xmlns:a16="http://schemas.microsoft.com/office/drawing/2014/main" id="{04EE9671-ED7C-4F3D-AC12-8E8F60960437}"/>
                </a:ext>
              </a:extLst>
            </p:cNvPr>
            <p:cNvSpPr txBox="1"/>
            <p:nvPr/>
          </p:nvSpPr>
          <p:spPr>
            <a:xfrm>
              <a:off x="3962400" y="5794358"/>
              <a:ext cx="5212236" cy="400110"/>
            </a:xfrm>
            <a:prstGeom prst="rect">
              <a:avLst/>
            </a:prstGeom>
            <a:noFill/>
          </p:spPr>
          <p:txBody>
            <a:bodyPr wrap="square" rtlCol="0">
              <a:spAutoFit/>
            </a:bodyPr>
            <a:lstStyle/>
            <a:p>
              <a:r>
                <a:rPr lang="en-US" sz="2000" dirty="0"/>
                <a:t>Planning | Controls | Reporting | Analytics​</a:t>
              </a:r>
            </a:p>
          </p:txBody>
        </p:sp>
      </p:grpSp>
    </p:spTree>
    <p:extLst>
      <p:ext uri="{BB962C8B-B14F-4D97-AF65-F5344CB8AC3E}">
        <p14:creationId xmlns:p14="http://schemas.microsoft.com/office/powerpoint/2010/main" val="190185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68212"/>
            <a:ext cx="8229600" cy="3618188"/>
          </a:xfrm>
        </p:spPr>
        <p:txBody>
          <a:bodyPr>
            <a:normAutofit fontScale="62500" lnSpcReduction="20000"/>
          </a:bodyPr>
          <a:lstStyle/>
          <a:p>
            <a:pPr>
              <a:spcBef>
                <a:spcPts val="600"/>
              </a:spcBef>
              <a:spcAft>
                <a:spcPts val="600"/>
              </a:spcAft>
            </a:pPr>
            <a:r>
              <a:rPr lang="en-US" dirty="0"/>
              <a:t>With a lack of appreciation for the schedule, the role of the scheduler diminished to that of a schedule data entry specialist. </a:t>
            </a:r>
          </a:p>
          <a:p>
            <a:pPr>
              <a:spcBef>
                <a:spcPts val="600"/>
              </a:spcBef>
              <a:spcAft>
                <a:spcPts val="600"/>
              </a:spcAft>
            </a:pPr>
            <a:r>
              <a:rPr lang="en-US" dirty="0"/>
              <a:t>In the 1980s, an estimated 90% of seasoned professional schedulers had changed jobs (9 p. 20).</a:t>
            </a:r>
          </a:p>
          <a:p>
            <a:pPr>
              <a:spcBef>
                <a:spcPts val="600"/>
              </a:spcBef>
              <a:spcAft>
                <a:spcPts val="600"/>
              </a:spcAft>
            </a:pPr>
            <a:r>
              <a:rPr lang="en-US" sz="3500" dirty="0"/>
              <a:t>The scheduler’s role was parceled out, because the PM was busy with his primary duties of project execution management. Planning and scheduling continuity issues were exacerbated, further lessoning the master schedule’s reliability (16).</a:t>
            </a:r>
          </a:p>
          <a:p>
            <a:pPr>
              <a:spcBef>
                <a:spcPts val="600"/>
              </a:spcBef>
              <a:spcAft>
                <a:spcPts val="600"/>
              </a:spcAft>
            </a:pPr>
            <a:r>
              <a:rPr lang="en-US" sz="3500" dirty="0"/>
              <a:t>Pull planning became a major contender of alternative methods to solve project management deficiencies in planning and scheduling.</a:t>
            </a:r>
          </a:p>
          <a:p>
            <a:pPr marL="0" indent="0">
              <a:buNone/>
            </a:pPr>
            <a:endParaRPr lang="en-US" sz="3500" dirty="0"/>
          </a:p>
          <a:p>
            <a:endParaRPr lang="en-US" sz="3500"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20</a:t>
            </a:fld>
            <a:endParaRPr lang="en-US" dirty="0"/>
          </a:p>
        </p:txBody>
      </p:sp>
      <p:sp>
        <p:nvSpPr>
          <p:cNvPr id="4" name="Title 3"/>
          <p:cNvSpPr>
            <a:spLocks noGrp="1"/>
          </p:cNvSpPr>
          <p:nvPr>
            <p:ph type="title"/>
          </p:nvPr>
        </p:nvSpPr>
        <p:spPr>
          <a:xfrm>
            <a:off x="2057400" y="228600"/>
            <a:ext cx="6781800" cy="792162"/>
          </a:xfrm>
        </p:spPr>
        <p:txBody>
          <a:bodyPr>
            <a:noAutofit/>
          </a:bodyPr>
          <a:lstStyle/>
          <a:p>
            <a:r>
              <a:rPr lang="en-US" sz="3200" dirty="0"/>
              <a:t>The Corruption of the CPM Master Schedule’s Perceived Usefulness</a:t>
            </a:r>
          </a:p>
        </p:txBody>
      </p:sp>
      <p:sp>
        <p:nvSpPr>
          <p:cNvPr id="5" name="TextBox 4">
            <a:extLst>
              <a:ext uri="{FF2B5EF4-FFF2-40B4-BE49-F238E27FC236}">
                <a16:creationId xmlns:a16="http://schemas.microsoft.com/office/drawing/2014/main" id="{7543D366-B895-4934-801E-40E3A2ACA51B}"/>
              </a:ext>
            </a:extLst>
          </p:cNvPr>
          <p:cNvSpPr txBox="1"/>
          <p:nvPr/>
        </p:nvSpPr>
        <p:spPr>
          <a:xfrm>
            <a:off x="3124200" y="6341165"/>
            <a:ext cx="2667000" cy="381000"/>
          </a:xfrm>
          <a:prstGeom prst="rect">
            <a:avLst/>
          </a:prstGeom>
          <a:noFill/>
        </p:spPr>
        <p:txBody>
          <a:bodyPr wrap="square" rtlCol="0">
            <a:spAutoFit/>
          </a:bodyPr>
          <a:lstStyle/>
          <a:p>
            <a:r>
              <a:rPr lang="en-US" dirty="0"/>
              <a:t>Oral References: [3, p.24]</a:t>
            </a:r>
          </a:p>
        </p:txBody>
      </p:sp>
    </p:spTree>
    <p:extLst>
      <p:ext uri="{BB962C8B-B14F-4D97-AF65-F5344CB8AC3E}">
        <p14:creationId xmlns:p14="http://schemas.microsoft.com/office/powerpoint/2010/main" val="282265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826" y="3505200"/>
            <a:ext cx="8229600" cy="2590800"/>
          </a:xfrm>
        </p:spPr>
        <p:txBody>
          <a:bodyPr>
            <a:normAutofit fontScale="92500" lnSpcReduction="10000"/>
          </a:bodyPr>
          <a:lstStyle/>
          <a:p>
            <a:pPr lvl="0"/>
            <a:r>
              <a:rPr lang="en-US" dirty="0"/>
              <a:t>Organizing/WBS</a:t>
            </a:r>
          </a:p>
          <a:p>
            <a:pPr lvl="0"/>
            <a:r>
              <a:rPr lang="en-US" dirty="0"/>
              <a:t>Resource Allocation</a:t>
            </a:r>
          </a:p>
          <a:p>
            <a:r>
              <a:rPr lang="en-US" dirty="0"/>
              <a:t>Directing</a:t>
            </a:r>
          </a:p>
          <a:p>
            <a:r>
              <a:rPr lang="en-US" dirty="0"/>
              <a:t>Controlling</a:t>
            </a:r>
          </a:p>
          <a:p>
            <a:r>
              <a:rPr lang="en-US" dirty="0"/>
              <a:t>Coordinating</a:t>
            </a:r>
          </a:p>
          <a:p>
            <a:pPr marL="0" lvl="0" indent="0">
              <a:buNone/>
            </a:pPr>
            <a:endParaRPr lang="en-US" dirty="0"/>
          </a:p>
          <a:p>
            <a:pPr>
              <a:buFont typeface="Arial" panose="020B0604020202020204" pitchFamily="34" charset="0"/>
              <a:buChar char="•"/>
            </a:pPr>
            <a:endParaRPr lang="en-US" sz="2000" dirty="0"/>
          </a:p>
          <a:p>
            <a:pPr marL="0" indent="0">
              <a:buNone/>
            </a:pPr>
            <a:endParaRPr lang="en-US" dirty="0"/>
          </a:p>
          <a:p>
            <a:pPr marL="0" indent="0">
              <a:buNone/>
            </a:pPr>
            <a:endParaRPr lang="en-US" dirty="0"/>
          </a:p>
          <a:p>
            <a:pPr marL="0" indent="0">
              <a:buNone/>
            </a:pPr>
            <a:endParaRPr lang="en-US" sz="2400"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21</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1</a:t>
            </a:r>
          </a:p>
        </p:txBody>
      </p:sp>
      <p:sp>
        <p:nvSpPr>
          <p:cNvPr id="6" name="Rectangle 5">
            <a:extLst>
              <a:ext uri="{FF2B5EF4-FFF2-40B4-BE49-F238E27FC236}">
                <a16:creationId xmlns:a16="http://schemas.microsoft.com/office/drawing/2014/main" id="{010AA172-690A-4865-BE39-0783E9A195BD}"/>
              </a:ext>
            </a:extLst>
          </p:cNvPr>
          <p:cNvSpPr/>
          <p:nvPr/>
        </p:nvSpPr>
        <p:spPr>
          <a:xfrm>
            <a:off x="609600" y="1142999"/>
            <a:ext cx="7696200" cy="2057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Establishing the scheduler’s work as a priority will go a long way towards leading the construction industry to fully appreciate and utilize the true role of the professional scheduler. Examine how scheduling is a vital tool in both the daily management and reporting of the project’s progress: it goes beyond just what is on paper. [1]</a:t>
            </a:r>
          </a:p>
        </p:txBody>
      </p:sp>
      <p:pic>
        <p:nvPicPr>
          <p:cNvPr id="7" name="Picture 6" descr="A close up of a logo&#10;&#10;Description generated with high confidence">
            <a:extLst>
              <a:ext uri="{FF2B5EF4-FFF2-40B4-BE49-F238E27FC236}">
                <a16:creationId xmlns:a16="http://schemas.microsoft.com/office/drawing/2014/main" id="{E3EFA57E-834E-4084-AD6F-41A7A5632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191000"/>
            <a:ext cx="4050498" cy="1905000"/>
          </a:xfrm>
          <a:prstGeom prst="rect">
            <a:avLst/>
          </a:prstGeom>
        </p:spPr>
      </p:pic>
      <p:sp>
        <p:nvSpPr>
          <p:cNvPr id="8" name="TextBox 7">
            <a:extLst>
              <a:ext uri="{FF2B5EF4-FFF2-40B4-BE49-F238E27FC236}">
                <a16:creationId xmlns:a16="http://schemas.microsoft.com/office/drawing/2014/main" id="{1DF571F0-5907-44ED-9A6F-4C7A8799EFCE}"/>
              </a:ext>
            </a:extLst>
          </p:cNvPr>
          <p:cNvSpPr txBox="1"/>
          <p:nvPr/>
        </p:nvSpPr>
        <p:spPr>
          <a:xfrm>
            <a:off x="3124200" y="6341165"/>
            <a:ext cx="3429002" cy="369332"/>
          </a:xfrm>
          <a:prstGeom prst="rect">
            <a:avLst/>
          </a:prstGeom>
          <a:noFill/>
        </p:spPr>
        <p:txBody>
          <a:bodyPr wrap="square" rtlCol="0">
            <a:spAutoFit/>
          </a:bodyPr>
          <a:lstStyle/>
          <a:p>
            <a:r>
              <a:rPr lang="en-US" dirty="0"/>
              <a:t>Oral References: [1], [3, p.13]</a:t>
            </a:r>
          </a:p>
        </p:txBody>
      </p:sp>
    </p:spTree>
    <p:extLst>
      <p:ext uri="{BB962C8B-B14F-4D97-AF65-F5344CB8AC3E}">
        <p14:creationId xmlns:p14="http://schemas.microsoft.com/office/powerpoint/2010/main" val="289620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2590800"/>
          </a:xfrm>
        </p:spPr>
        <p:txBody>
          <a:bodyPr>
            <a:normAutofit lnSpcReduction="10000"/>
          </a:bodyPr>
          <a:lstStyle/>
          <a:p>
            <a:pPr marL="0" indent="0">
              <a:buNone/>
            </a:pPr>
            <a:endParaRPr lang="en-US" dirty="0"/>
          </a:p>
          <a:p>
            <a:pPr marL="0" indent="0">
              <a:buNone/>
            </a:pPr>
            <a:r>
              <a:rPr lang="en-US" dirty="0"/>
              <a:t>With the development of PC based scheduling software, many project managers assured their bosses that they could produce the schedule themselves.</a:t>
            </a:r>
          </a:p>
        </p:txBody>
      </p:sp>
      <p:sp>
        <p:nvSpPr>
          <p:cNvPr id="3" name="Slide Number Placeholder 2"/>
          <p:cNvSpPr>
            <a:spLocks noGrp="1"/>
          </p:cNvSpPr>
          <p:nvPr>
            <p:ph type="sldNum" sz="quarter" idx="12"/>
          </p:nvPr>
        </p:nvSpPr>
        <p:spPr/>
        <p:txBody>
          <a:bodyPr/>
          <a:lstStyle/>
          <a:p>
            <a:fld id="{284F3615-B320-428E-8F0B-27A29EA952ED}" type="slidenum">
              <a:rPr lang="en-US" smtClean="0"/>
              <a:pPr/>
              <a:t>22</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2</a:t>
            </a:r>
          </a:p>
        </p:txBody>
      </p:sp>
      <p:sp>
        <p:nvSpPr>
          <p:cNvPr id="6" name="Rectangle 5">
            <a:extLst>
              <a:ext uri="{FF2B5EF4-FFF2-40B4-BE49-F238E27FC236}">
                <a16:creationId xmlns:a16="http://schemas.microsoft.com/office/drawing/2014/main" id="{010AA172-690A-4865-BE39-0783E9A195BD}"/>
              </a:ext>
            </a:extLst>
          </p:cNvPr>
          <p:cNvSpPr/>
          <p:nvPr/>
        </p:nvSpPr>
        <p:spPr>
          <a:xfrm>
            <a:off x="609600" y="1143000"/>
            <a:ext cx="7696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Role of PC based scheduling Software</a:t>
            </a:r>
            <a:endParaRPr lang="en-US" sz="3200" dirty="0">
              <a:solidFill>
                <a:schemeClr val="bg1"/>
              </a:solidFill>
            </a:endParaRPr>
          </a:p>
        </p:txBody>
      </p:sp>
      <p:sp>
        <p:nvSpPr>
          <p:cNvPr id="7" name="TextBox 6">
            <a:extLst>
              <a:ext uri="{FF2B5EF4-FFF2-40B4-BE49-F238E27FC236}">
                <a16:creationId xmlns:a16="http://schemas.microsoft.com/office/drawing/2014/main" id="{9C8C32BC-EBE5-463E-94E0-27A334A05C00}"/>
              </a:ext>
            </a:extLst>
          </p:cNvPr>
          <p:cNvSpPr txBox="1"/>
          <p:nvPr/>
        </p:nvSpPr>
        <p:spPr>
          <a:xfrm>
            <a:off x="3124200" y="6384925"/>
            <a:ext cx="2667000" cy="646331"/>
          </a:xfrm>
          <a:prstGeom prst="rect">
            <a:avLst/>
          </a:prstGeom>
          <a:noFill/>
        </p:spPr>
        <p:txBody>
          <a:bodyPr wrap="square" rtlCol="0">
            <a:spAutoFit/>
          </a:bodyPr>
          <a:lstStyle/>
          <a:p>
            <a:r>
              <a:rPr lang="en-US" dirty="0"/>
              <a:t>Oral References: [4, p. 20]</a:t>
            </a:r>
          </a:p>
          <a:p>
            <a:endParaRPr lang="en-US" dirty="0"/>
          </a:p>
        </p:txBody>
      </p:sp>
    </p:spTree>
    <p:extLst>
      <p:ext uri="{BB962C8B-B14F-4D97-AF65-F5344CB8AC3E}">
        <p14:creationId xmlns:p14="http://schemas.microsoft.com/office/powerpoint/2010/main" val="277041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2590800"/>
          </a:xfrm>
        </p:spPr>
        <p:txBody>
          <a:bodyPr>
            <a:normAutofit fontScale="70000" lnSpcReduction="20000"/>
          </a:bodyPr>
          <a:lstStyle/>
          <a:p>
            <a:pPr marL="0" indent="0">
              <a:buNone/>
            </a:pPr>
            <a:endParaRPr lang="en-US" dirty="0"/>
          </a:p>
          <a:p>
            <a:pPr lvl="0"/>
            <a:r>
              <a:rPr lang="en-US" dirty="0"/>
              <a:t>Microsoft Corporation had sold more than a million copies of Microsoft Project, yet the failure rate on business and projects remains high (PMI 2014).</a:t>
            </a:r>
          </a:p>
          <a:p>
            <a:pPr lvl="0"/>
            <a:r>
              <a:rPr lang="en-US" dirty="0"/>
              <a:t>The general business problem is that project managers are unable to deliver construction projects on time. The specific problem is that some project managers lack strategies to manage on-time construction projects. [5, p. 1]</a:t>
            </a:r>
          </a:p>
        </p:txBody>
      </p:sp>
      <p:sp>
        <p:nvSpPr>
          <p:cNvPr id="3" name="Slide Number Placeholder 2"/>
          <p:cNvSpPr>
            <a:spLocks noGrp="1"/>
          </p:cNvSpPr>
          <p:nvPr>
            <p:ph type="sldNum" sz="quarter" idx="12"/>
          </p:nvPr>
        </p:nvSpPr>
        <p:spPr/>
        <p:txBody>
          <a:bodyPr/>
          <a:lstStyle/>
          <a:p>
            <a:fld id="{284F3615-B320-428E-8F0B-27A29EA952ED}" type="slidenum">
              <a:rPr lang="en-US" smtClean="0"/>
              <a:pPr/>
              <a:t>23</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2</a:t>
            </a:r>
          </a:p>
        </p:txBody>
      </p:sp>
      <p:sp>
        <p:nvSpPr>
          <p:cNvPr id="6" name="Rectangle 5">
            <a:extLst>
              <a:ext uri="{FF2B5EF4-FFF2-40B4-BE49-F238E27FC236}">
                <a16:creationId xmlns:a16="http://schemas.microsoft.com/office/drawing/2014/main" id="{010AA172-690A-4865-BE39-0783E9A195BD}"/>
              </a:ext>
            </a:extLst>
          </p:cNvPr>
          <p:cNvSpPr/>
          <p:nvPr/>
        </p:nvSpPr>
        <p:spPr>
          <a:xfrm>
            <a:off x="723900" y="1143000"/>
            <a:ext cx="7696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Two Observations that PMs + Software </a:t>
            </a:r>
          </a:p>
          <a:p>
            <a:pPr algn="ctr"/>
            <a:r>
              <a:rPr lang="en-US" sz="4000" b="1" dirty="0"/>
              <a:t>Fail</a:t>
            </a:r>
            <a:endParaRPr lang="en-US" sz="4000" b="1" dirty="0">
              <a:solidFill>
                <a:schemeClr val="bg1"/>
              </a:solidFill>
            </a:endParaRPr>
          </a:p>
        </p:txBody>
      </p:sp>
      <p:sp>
        <p:nvSpPr>
          <p:cNvPr id="7" name="TextBox 6">
            <a:extLst>
              <a:ext uri="{FF2B5EF4-FFF2-40B4-BE49-F238E27FC236}">
                <a16:creationId xmlns:a16="http://schemas.microsoft.com/office/drawing/2014/main" id="{9C8C32BC-EBE5-463E-94E0-27A334A05C00}"/>
              </a:ext>
            </a:extLst>
          </p:cNvPr>
          <p:cNvSpPr txBox="1"/>
          <p:nvPr/>
        </p:nvSpPr>
        <p:spPr>
          <a:xfrm>
            <a:off x="3124200" y="6384925"/>
            <a:ext cx="2667000" cy="646331"/>
          </a:xfrm>
          <a:prstGeom prst="rect">
            <a:avLst/>
          </a:prstGeom>
          <a:noFill/>
        </p:spPr>
        <p:txBody>
          <a:bodyPr wrap="square" rtlCol="0">
            <a:spAutoFit/>
          </a:bodyPr>
          <a:lstStyle/>
          <a:p>
            <a:r>
              <a:rPr lang="en-US" dirty="0"/>
              <a:t>Oral References: [4, p. xxi],</a:t>
            </a:r>
          </a:p>
          <a:p>
            <a:endParaRPr lang="en-US" dirty="0"/>
          </a:p>
        </p:txBody>
      </p:sp>
    </p:spTree>
    <p:extLst>
      <p:ext uri="{BB962C8B-B14F-4D97-AF65-F5344CB8AC3E}">
        <p14:creationId xmlns:p14="http://schemas.microsoft.com/office/powerpoint/2010/main" val="3634417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30299"/>
            <a:ext cx="8229600" cy="2590800"/>
          </a:xfrm>
        </p:spPr>
        <p:txBody>
          <a:bodyPr>
            <a:normAutofit fontScale="85000" lnSpcReduction="20000"/>
          </a:bodyPr>
          <a:lstStyle/>
          <a:p>
            <a:pPr marL="0" indent="0">
              <a:buNone/>
            </a:pPr>
            <a:endParaRPr lang="en-US" dirty="0"/>
          </a:p>
          <a:p>
            <a:pPr lvl="0"/>
            <a:r>
              <a:rPr lang="en-US" dirty="0"/>
              <a:t>The tragic error of management was that seasoned schedulers brought more to the project than just the ability to draw boxes and type on a keyboard. They understood the cause and effect dynamics of the project in a way that few others, including the project manager, ever could. [4, p. 20] </a:t>
            </a:r>
          </a:p>
        </p:txBody>
      </p:sp>
      <p:sp>
        <p:nvSpPr>
          <p:cNvPr id="3" name="Slide Number Placeholder 2"/>
          <p:cNvSpPr>
            <a:spLocks noGrp="1"/>
          </p:cNvSpPr>
          <p:nvPr>
            <p:ph type="sldNum" sz="quarter" idx="12"/>
          </p:nvPr>
        </p:nvSpPr>
        <p:spPr/>
        <p:txBody>
          <a:bodyPr/>
          <a:lstStyle/>
          <a:p>
            <a:fld id="{284F3615-B320-428E-8F0B-27A29EA952ED}" type="slidenum">
              <a:rPr lang="en-US" smtClean="0"/>
              <a:pPr/>
              <a:t>24</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2</a:t>
            </a:r>
          </a:p>
        </p:txBody>
      </p:sp>
      <p:sp>
        <p:nvSpPr>
          <p:cNvPr id="6" name="Rectangle 5">
            <a:extLst>
              <a:ext uri="{FF2B5EF4-FFF2-40B4-BE49-F238E27FC236}">
                <a16:creationId xmlns:a16="http://schemas.microsoft.com/office/drawing/2014/main" id="{010AA172-690A-4865-BE39-0783E9A195BD}"/>
              </a:ext>
            </a:extLst>
          </p:cNvPr>
          <p:cNvSpPr/>
          <p:nvPr/>
        </p:nvSpPr>
        <p:spPr>
          <a:xfrm>
            <a:off x="723900" y="1143000"/>
            <a:ext cx="7696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The truth is that the software’s product is only as good as the data entered, only useful when regularly updated, and accurate reports of actual progress as compared to the baseline schedule are examined. A professional scheduler will do these and more. </a:t>
            </a:r>
            <a:r>
              <a:rPr lang="fr-FR" sz="2400" b="1" dirty="0"/>
              <a:t>[4, p. 20]</a:t>
            </a:r>
            <a:endParaRPr lang="en-US" sz="2400" b="1" dirty="0"/>
          </a:p>
        </p:txBody>
      </p:sp>
    </p:spTree>
    <p:extLst>
      <p:ext uri="{BB962C8B-B14F-4D97-AF65-F5344CB8AC3E}">
        <p14:creationId xmlns:p14="http://schemas.microsoft.com/office/powerpoint/2010/main" val="145006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32125"/>
            <a:ext cx="8229600" cy="2590800"/>
          </a:xfrm>
        </p:spPr>
        <p:txBody>
          <a:bodyPr>
            <a:normAutofit lnSpcReduction="10000"/>
          </a:bodyPr>
          <a:lstStyle/>
          <a:p>
            <a:pPr marL="0" indent="0">
              <a:buNone/>
            </a:pPr>
            <a:endParaRPr lang="en-US" dirty="0"/>
          </a:p>
          <a:p>
            <a:pPr marL="0" indent="0">
              <a:buNone/>
            </a:pPr>
            <a:r>
              <a:rPr lang="en-US" dirty="0"/>
              <a:t>The industry puts too much reliance on the software program, without assurance that the users thoroughly understand all the intricacies and trappings of the program.</a:t>
            </a:r>
          </a:p>
        </p:txBody>
      </p:sp>
      <p:sp>
        <p:nvSpPr>
          <p:cNvPr id="3" name="Slide Number Placeholder 2"/>
          <p:cNvSpPr>
            <a:spLocks noGrp="1"/>
          </p:cNvSpPr>
          <p:nvPr>
            <p:ph type="sldNum" sz="quarter" idx="12"/>
          </p:nvPr>
        </p:nvSpPr>
        <p:spPr/>
        <p:txBody>
          <a:bodyPr/>
          <a:lstStyle/>
          <a:p>
            <a:fld id="{284F3615-B320-428E-8F0B-27A29EA952ED}" type="slidenum">
              <a:rPr lang="en-US" smtClean="0"/>
              <a:pPr/>
              <a:t>25</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3</a:t>
            </a:r>
          </a:p>
        </p:txBody>
      </p:sp>
      <p:sp>
        <p:nvSpPr>
          <p:cNvPr id="6" name="Rectangle 5">
            <a:extLst>
              <a:ext uri="{FF2B5EF4-FFF2-40B4-BE49-F238E27FC236}">
                <a16:creationId xmlns:a16="http://schemas.microsoft.com/office/drawing/2014/main" id="{010AA172-690A-4865-BE39-0783E9A195BD}"/>
              </a:ext>
            </a:extLst>
          </p:cNvPr>
          <p:cNvSpPr/>
          <p:nvPr/>
        </p:nvSpPr>
        <p:spPr>
          <a:xfrm>
            <a:off x="723900" y="1143000"/>
            <a:ext cx="7696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Reliance on Software</a:t>
            </a:r>
          </a:p>
        </p:txBody>
      </p:sp>
      <p:sp>
        <p:nvSpPr>
          <p:cNvPr id="7" name="TextBox 6">
            <a:extLst>
              <a:ext uri="{FF2B5EF4-FFF2-40B4-BE49-F238E27FC236}">
                <a16:creationId xmlns:a16="http://schemas.microsoft.com/office/drawing/2014/main" id="{9748CACC-C25C-4600-8B78-7851B768FBBD}"/>
              </a:ext>
            </a:extLst>
          </p:cNvPr>
          <p:cNvSpPr txBox="1"/>
          <p:nvPr/>
        </p:nvSpPr>
        <p:spPr>
          <a:xfrm>
            <a:off x="2819400" y="6260196"/>
            <a:ext cx="3886200" cy="646331"/>
          </a:xfrm>
          <a:prstGeom prst="rect">
            <a:avLst/>
          </a:prstGeom>
          <a:noFill/>
        </p:spPr>
        <p:txBody>
          <a:bodyPr wrap="square" rtlCol="0">
            <a:spAutoFit/>
          </a:bodyPr>
          <a:lstStyle/>
          <a:p>
            <a:r>
              <a:rPr lang="en-US" dirty="0"/>
              <a:t>Oral References: [4, p. 18-20], [2, p.20]</a:t>
            </a:r>
          </a:p>
          <a:p>
            <a:endParaRPr lang="en-US" dirty="0"/>
          </a:p>
        </p:txBody>
      </p:sp>
    </p:spTree>
    <p:extLst>
      <p:ext uri="{BB962C8B-B14F-4D97-AF65-F5344CB8AC3E}">
        <p14:creationId xmlns:p14="http://schemas.microsoft.com/office/powerpoint/2010/main" val="218324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513" y="3276600"/>
            <a:ext cx="8229600" cy="2301875"/>
          </a:xfrm>
        </p:spPr>
        <p:txBody>
          <a:bodyPr>
            <a:normAutofit/>
          </a:bodyPr>
          <a:lstStyle/>
          <a:p>
            <a:pPr marL="0" indent="0">
              <a:buNone/>
            </a:pPr>
            <a:r>
              <a:rPr lang="en-US" dirty="0"/>
              <a:t>Many in the industry see the project schedule as being the project manager's responsibility, with scheduling personnel merely providing clerical/technical assistance. [2, p. 24]</a:t>
            </a:r>
          </a:p>
        </p:txBody>
      </p:sp>
      <p:sp>
        <p:nvSpPr>
          <p:cNvPr id="3" name="Slide Number Placeholder 2"/>
          <p:cNvSpPr>
            <a:spLocks noGrp="1"/>
          </p:cNvSpPr>
          <p:nvPr>
            <p:ph type="sldNum" sz="quarter" idx="12"/>
          </p:nvPr>
        </p:nvSpPr>
        <p:spPr/>
        <p:txBody>
          <a:bodyPr/>
          <a:lstStyle/>
          <a:p>
            <a:fld id="{284F3615-B320-428E-8F0B-27A29EA952ED}" type="slidenum">
              <a:rPr lang="en-US" smtClean="0"/>
              <a:pPr/>
              <a:t>26</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4</a:t>
            </a:r>
          </a:p>
        </p:txBody>
      </p:sp>
      <p:sp>
        <p:nvSpPr>
          <p:cNvPr id="6" name="Rectangle 5">
            <a:extLst>
              <a:ext uri="{FF2B5EF4-FFF2-40B4-BE49-F238E27FC236}">
                <a16:creationId xmlns:a16="http://schemas.microsoft.com/office/drawing/2014/main" id="{010AA172-690A-4865-BE39-0783E9A195BD}"/>
              </a:ext>
            </a:extLst>
          </p:cNvPr>
          <p:cNvSpPr/>
          <p:nvPr/>
        </p:nvSpPr>
        <p:spPr>
          <a:xfrm>
            <a:off x="723900" y="1143000"/>
            <a:ext cx="7696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Issue of Roles and Responsibilities</a:t>
            </a:r>
          </a:p>
        </p:txBody>
      </p:sp>
      <p:sp>
        <p:nvSpPr>
          <p:cNvPr id="7" name="TextBox 6">
            <a:extLst>
              <a:ext uri="{FF2B5EF4-FFF2-40B4-BE49-F238E27FC236}">
                <a16:creationId xmlns:a16="http://schemas.microsoft.com/office/drawing/2014/main" id="{9748CACC-C25C-4600-8B78-7851B768FBBD}"/>
              </a:ext>
            </a:extLst>
          </p:cNvPr>
          <p:cNvSpPr txBox="1"/>
          <p:nvPr/>
        </p:nvSpPr>
        <p:spPr>
          <a:xfrm>
            <a:off x="2819400" y="6260196"/>
            <a:ext cx="3886200" cy="646331"/>
          </a:xfrm>
          <a:prstGeom prst="rect">
            <a:avLst/>
          </a:prstGeom>
          <a:noFill/>
        </p:spPr>
        <p:txBody>
          <a:bodyPr wrap="square" rtlCol="0">
            <a:spAutoFit/>
          </a:bodyPr>
          <a:lstStyle/>
          <a:p>
            <a:r>
              <a:rPr lang="en-US" dirty="0"/>
              <a:t>Oral References: [5]</a:t>
            </a:r>
          </a:p>
          <a:p>
            <a:endParaRPr lang="en-US" dirty="0"/>
          </a:p>
        </p:txBody>
      </p:sp>
    </p:spTree>
    <p:extLst>
      <p:ext uri="{BB962C8B-B14F-4D97-AF65-F5344CB8AC3E}">
        <p14:creationId xmlns:p14="http://schemas.microsoft.com/office/powerpoint/2010/main" val="3449660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276600"/>
            <a:ext cx="8150087" cy="2438400"/>
          </a:xfrm>
        </p:spPr>
        <p:txBody>
          <a:bodyPr>
            <a:normAutofit lnSpcReduction="10000"/>
          </a:bodyPr>
          <a:lstStyle/>
          <a:p>
            <a:pPr marL="0" indent="0">
              <a:buNone/>
            </a:pPr>
            <a:r>
              <a:rPr lang="en-US" dirty="0"/>
              <a:t>Others in the industry dislike the dry, narrow and often cold appearance of scheduling products and services and use them ever so sparingly, only to support management reports. [2, p. 24]</a:t>
            </a:r>
          </a:p>
        </p:txBody>
      </p:sp>
      <p:sp>
        <p:nvSpPr>
          <p:cNvPr id="3" name="Slide Number Placeholder 2"/>
          <p:cNvSpPr>
            <a:spLocks noGrp="1"/>
          </p:cNvSpPr>
          <p:nvPr>
            <p:ph type="sldNum" sz="quarter" idx="12"/>
          </p:nvPr>
        </p:nvSpPr>
        <p:spPr/>
        <p:txBody>
          <a:bodyPr/>
          <a:lstStyle/>
          <a:p>
            <a:fld id="{284F3615-B320-428E-8F0B-27A29EA952ED}" type="slidenum">
              <a:rPr lang="en-US" smtClean="0"/>
              <a:pPr/>
              <a:t>27</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5</a:t>
            </a:r>
          </a:p>
        </p:txBody>
      </p:sp>
      <p:sp>
        <p:nvSpPr>
          <p:cNvPr id="6" name="Rectangle 5">
            <a:extLst>
              <a:ext uri="{FF2B5EF4-FFF2-40B4-BE49-F238E27FC236}">
                <a16:creationId xmlns:a16="http://schemas.microsoft.com/office/drawing/2014/main" id="{010AA172-690A-4865-BE39-0783E9A195BD}"/>
              </a:ext>
            </a:extLst>
          </p:cNvPr>
          <p:cNvSpPr/>
          <p:nvPr/>
        </p:nvSpPr>
        <p:spPr>
          <a:xfrm>
            <a:off x="723900" y="1143000"/>
            <a:ext cx="7696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Lack of Comprehension in Reports</a:t>
            </a:r>
          </a:p>
        </p:txBody>
      </p:sp>
      <p:sp>
        <p:nvSpPr>
          <p:cNvPr id="7" name="TextBox 6">
            <a:extLst>
              <a:ext uri="{FF2B5EF4-FFF2-40B4-BE49-F238E27FC236}">
                <a16:creationId xmlns:a16="http://schemas.microsoft.com/office/drawing/2014/main" id="{9748CACC-C25C-4600-8B78-7851B768FBBD}"/>
              </a:ext>
            </a:extLst>
          </p:cNvPr>
          <p:cNvSpPr txBox="1"/>
          <p:nvPr/>
        </p:nvSpPr>
        <p:spPr>
          <a:xfrm>
            <a:off x="2819400" y="6260196"/>
            <a:ext cx="3886200" cy="646331"/>
          </a:xfrm>
          <a:prstGeom prst="rect">
            <a:avLst/>
          </a:prstGeom>
          <a:noFill/>
        </p:spPr>
        <p:txBody>
          <a:bodyPr wrap="square" rtlCol="0">
            <a:spAutoFit/>
          </a:bodyPr>
          <a:lstStyle/>
          <a:p>
            <a:r>
              <a:rPr lang="en-US" dirty="0"/>
              <a:t>Oral References: [5]</a:t>
            </a:r>
          </a:p>
          <a:p>
            <a:endParaRPr lang="en-US" dirty="0"/>
          </a:p>
        </p:txBody>
      </p:sp>
    </p:spTree>
    <p:extLst>
      <p:ext uri="{BB962C8B-B14F-4D97-AF65-F5344CB8AC3E}">
        <p14:creationId xmlns:p14="http://schemas.microsoft.com/office/powerpoint/2010/main" val="2314677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276600"/>
            <a:ext cx="8150087" cy="2438400"/>
          </a:xfrm>
        </p:spPr>
        <p:txBody>
          <a:bodyPr>
            <a:normAutofit fontScale="92500" lnSpcReduction="20000"/>
          </a:bodyPr>
          <a:lstStyle/>
          <a:p>
            <a:pPr marL="0" indent="0">
              <a:buNone/>
            </a:pPr>
            <a:r>
              <a:rPr lang="en-US" dirty="0"/>
              <a:t>Project schedules began to lose their time-management potency when the project schedule was given the additional roles of record keeping and creating a to do list that would satisfy PMs, owners, stakeholders, and others claiming part ownership of the professional scheduler's role.</a:t>
            </a:r>
          </a:p>
        </p:txBody>
      </p:sp>
      <p:sp>
        <p:nvSpPr>
          <p:cNvPr id="3" name="Slide Number Placeholder 2"/>
          <p:cNvSpPr>
            <a:spLocks noGrp="1"/>
          </p:cNvSpPr>
          <p:nvPr>
            <p:ph type="sldNum" sz="quarter" idx="12"/>
          </p:nvPr>
        </p:nvSpPr>
        <p:spPr/>
        <p:txBody>
          <a:bodyPr/>
          <a:lstStyle/>
          <a:p>
            <a:fld id="{284F3615-B320-428E-8F0B-27A29EA952ED}" type="slidenum">
              <a:rPr lang="en-US" smtClean="0"/>
              <a:pPr/>
              <a:t>28</a:t>
            </a:fld>
            <a:endParaRPr lang="en-US" dirty="0"/>
          </a:p>
        </p:txBody>
      </p:sp>
      <p:sp>
        <p:nvSpPr>
          <p:cNvPr id="4" name="Title 3"/>
          <p:cNvSpPr>
            <a:spLocks noGrp="1"/>
          </p:cNvSpPr>
          <p:nvPr>
            <p:ph type="title"/>
          </p:nvPr>
        </p:nvSpPr>
        <p:spPr>
          <a:xfrm>
            <a:off x="1981200" y="-58493"/>
            <a:ext cx="6858000" cy="792162"/>
          </a:xfrm>
        </p:spPr>
        <p:txBody>
          <a:bodyPr>
            <a:noAutofit/>
          </a:bodyPr>
          <a:lstStyle/>
          <a:p>
            <a:r>
              <a:rPr lang="en-US" sz="3600" dirty="0"/>
              <a:t>Reason 5</a:t>
            </a:r>
          </a:p>
        </p:txBody>
      </p:sp>
      <p:sp>
        <p:nvSpPr>
          <p:cNvPr id="6" name="Rectangle 5">
            <a:extLst>
              <a:ext uri="{FF2B5EF4-FFF2-40B4-BE49-F238E27FC236}">
                <a16:creationId xmlns:a16="http://schemas.microsoft.com/office/drawing/2014/main" id="{010AA172-690A-4865-BE39-0783E9A195BD}"/>
              </a:ext>
            </a:extLst>
          </p:cNvPr>
          <p:cNvSpPr/>
          <p:nvPr/>
        </p:nvSpPr>
        <p:spPr>
          <a:xfrm>
            <a:off x="723900" y="1143000"/>
            <a:ext cx="7696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Convoluting the Role of Schedules</a:t>
            </a:r>
          </a:p>
        </p:txBody>
      </p:sp>
      <p:sp>
        <p:nvSpPr>
          <p:cNvPr id="7" name="TextBox 6">
            <a:extLst>
              <a:ext uri="{FF2B5EF4-FFF2-40B4-BE49-F238E27FC236}">
                <a16:creationId xmlns:a16="http://schemas.microsoft.com/office/drawing/2014/main" id="{9748CACC-C25C-4600-8B78-7851B768FBBD}"/>
              </a:ext>
            </a:extLst>
          </p:cNvPr>
          <p:cNvSpPr txBox="1"/>
          <p:nvPr/>
        </p:nvSpPr>
        <p:spPr>
          <a:xfrm>
            <a:off x="2819400" y="6260196"/>
            <a:ext cx="3886200" cy="646331"/>
          </a:xfrm>
          <a:prstGeom prst="rect">
            <a:avLst/>
          </a:prstGeom>
          <a:noFill/>
        </p:spPr>
        <p:txBody>
          <a:bodyPr wrap="square" rtlCol="0">
            <a:spAutoFit/>
          </a:bodyPr>
          <a:lstStyle/>
          <a:p>
            <a:r>
              <a:rPr lang="en-US" dirty="0"/>
              <a:t>Oral References: [2, p. 30]</a:t>
            </a:r>
          </a:p>
          <a:p>
            <a:endParaRPr lang="en-US" dirty="0"/>
          </a:p>
        </p:txBody>
      </p:sp>
    </p:spTree>
    <p:extLst>
      <p:ext uri="{BB962C8B-B14F-4D97-AF65-F5344CB8AC3E}">
        <p14:creationId xmlns:p14="http://schemas.microsoft.com/office/powerpoint/2010/main" val="3847332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261" y="1295400"/>
            <a:ext cx="4734339" cy="4267200"/>
          </a:xfrm>
        </p:spPr>
        <p:txBody>
          <a:bodyPr>
            <a:normAutofit fontScale="92500" lnSpcReduction="20000"/>
          </a:bodyPr>
          <a:lstStyle/>
          <a:p>
            <a:pPr marL="0" indent="0">
              <a:buNone/>
            </a:pPr>
            <a:r>
              <a:rPr lang="en-US" dirty="0"/>
              <a:t>The vacancy of the professional scheduler has created a deficiency of experience, skill, knowledge and perspective, in the scheduling practice. This vacancy along with the reasons for the diminished role has had consequences upon project delivery in the construction industry. </a:t>
            </a:r>
            <a:endParaRPr lang="en-US" sz="3000" dirty="0"/>
          </a:p>
          <a:p>
            <a:pPr marL="0" indent="0">
              <a:buNone/>
            </a:pPr>
            <a:endParaRPr lang="en-US" sz="3500" dirty="0"/>
          </a:p>
          <a:p>
            <a:pPr marL="0" indent="0">
              <a:buNone/>
            </a:pPr>
            <a:endParaRPr lang="en-US" sz="3500"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29</a:t>
            </a:fld>
            <a:endParaRPr lang="en-US" dirty="0"/>
          </a:p>
        </p:txBody>
      </p:sp>
      <p:sp>
        <p:nvSpPr>
          <p:cNvPr id="4" name="Title 3"/>
          <p:cNvSpPr>
            <a:spLocks noGrp="1"/>
          </p:cNvSpPr>
          <p:nvPr>
            <p:ph type="title"/>
          </p:nvPr>
        </p:nvSpPr>
        <p:spPr>
          <a:xfrm>
            <a:off x="2133600" y="0"/>
            <a:ext cx="6781800" cy="792162"/>
          </a:xfrm>
        </p:spPr>
        <p:txBody>
          <a:bodyPr>
            <a:noAutofit/>
          </a:bodyPr>
          <a:lstStyle/>
          <a:p>
            <a:r>
              <a:rPr lang="en-US" sz="3200" dirty="0"/>
              <a:t>Vacancy</a:t>
            </a:r>
          </a:p>
        </p:txBody>
      </p:sp>
      <p:sp>
        <p:nvSpPr>
          <p:cNvPr id="5" name="TextBox 4">
            <a:extLst>
              <a:ext uri="{FF2B5EF4-FFF2-40B4-BE49-F238E27FC236}">
                <a16:creationId xmlns:a16="http://schemas.microsoft.com/office/drawing/2014/main" id="{5081FD55-7BD5-454A-A15C-7A1E98A61E9E}"/>
              </a:ext>
            </a:extLst>
          </p:cNvPr>
          <p:cNvSpPr txBox="1"/>
          <p:nvPr/>
        </p:nvSpPr>
        <p:spPr>
          <a:xfrm>
            <a:off x="2743200" y="6172200"/>
            <a:ext cx="3962400" cy="369332"/>
          </a:xfrm>
          <a:prstGeom prst="rect">
            <a:avLst/>
          </a:prstGeom>
          <a:noFill/>
        </p:spPr>
        <p:txBody>
          <a:bodyPr wrap="square" rtlCol="0">
            <a:spAutoFit/>
          </a:bodyPr>
          <a:lstStyle/>
          <a:p>
            <a:r>
              <a:rPr lang="en-US" dirty="0"/>
              <a:t>Oral References: (18)</a:t>
            </a:r>
          </a:p>
        </p:txBody>
      </p:sp>
      <p:pic>
        <p:nvPicPr>
          <p:cNvPr id="7" name="Picture 6" descr="A close up of a sign&#10;&#10;Description generated with very high confidence">
            <a:extLst>
              <a:ext uri="{FF2B5EF4-FFF2-40B4-BE49-F238E27FC236}">
                <a16:creationId xmlns:a16="http://schemas.microsoft.com/office/drawing/2014/main" id="{5FAB2E60-9BF9-4197-85A3-90CD5EA77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278" y="1434892"/>
            <a:ext cx="4380222" cy="3586006"/>
          </a:xfrm>
          <a:prstGeom prst="rect">
            <a:avLst/>
          </a:prstGeom>
        </p:spPr>
      </p:pic>
    </p:spTree>
    <p:extLst>
      <p:ext uri="{BB962C8B-B14F-4D97-AF65-F5344CB8AC3E}">
        <p14:creationId xmlns:p14="http://schemas.microsoft.com/office/powerpoint/2010/main" val="212232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339353"/>
            <a:ext cx="6845970" cy="3972485"/>
          </a:xfrm>
        </p:spPr>
        <p:txBody>
          <a:bodyPr vert="horz" lIns="91440" tIns="45720" rIns="91440" bIns="45720" rtlCol="0" anchor="t">
            <a:noAutofit/>
          </a:bodyPr>
          <a:lstStyle/>
          <a:p>
            <a:r>
              <a:rPr lang="en-US" sz="2400" dirty="0"/>
              <a:t>Lori Vidak is the researcher and marketing director for Milestone Consultants.</a:t>
            </a:r>
          </a:p>
          <a:p>
            <a:r>
              <a:rPr lang="en-US" sz="2400" dirty="0"/>
              <a:t>She owned and managed a small business for over 30 years.</a:t>
            </a:r>
            <a:endParaRPr lang="en-US" sz="2400" dirty="0">
              <a:cs typeface="Calibri"/>
            </a:endParaRPr>
          </a:p>
          <a:p>
            <a:r>
              <a:rPr lang="en-US" sz="2400" dirty="0"/>
              <a:t>Her business experience and fitness training give her insights into creative problem solving, ethics, and stress management.</a:t>
            </a:r>
          </a:p>
          <a:p>
            <a:r>
              <a:rPr lang="en-US" sz="2400" dirty="0">
                <a:cs typeface="Calibri"/>
              </a:rPr>
              <a:t>Something you do not know about Lori: She is a fitness instructor certified in Aquatic and Group fitness, Pilates, and Kickboxing.</a:t>
            </a:r>
          </a:p>
        </p:txBody>
      </p:sp>
      <p:sp>
        <p:nvSpPr>
          <p:cNvPr id="3" name="Slide Number Placeholder 2"/>
          <p:cNvSpPr>
            <a:spLocks noGrp="1"/>
          </p:cNvSpPr>
          <p:nvPr>
            <p:ph type="sldNum" sz="quarter" idx="12"/>
          </p:nvPr>
        </p:nvSpPr>
        <p:spPr/>
        <p:txBody>
          <a:bodyPr/>
          <a:lstStyle/>
          <a:p>
            <a:fld id="{284F3615-B320-428E-8F0B-27A29EA952ED}" type="slidenum">
              <a:rPr lang="en-US" smtClean="0"/>
              <a:pPr/>
              <a:t>3</a:t>
            </a:fld>
            <a:endParaRPr lang="en-US" dirty="0"/>
          </a:p>
        </p:txBody>
      </p:sp>
      <p:sp>
        <p:nvSpPr>
          <p:cNvPr id="4" name="Title 3"/>
          <p:cNvSpPr>
            <a:spLocks noGrp="1"/>
          </p:cNvSpPr>
          <p:nvPr>
            <p:ph type="title"/>
          </p:nvPr>
        </p:nvSpPr>
        <p:spPr>
          <a:xfrm>
            <a:off x="2057400" y="-52052"/>
            <a:ext cx="6986338" cy="914401"/>
          </a:xfrm>
        </p:spPr>
        <p:txBody>
          <a:bodyPr>
            <a:normAutofit/>
          </a:bodyPr>
          <a:lstStyle/>
          <a:p>
            <a:r>
              <a:rPr lang="en-US" sz="3600" dirty="0"/>
              <a:t>Presenter Bio</a:t>
            </a:r>
          </a:p>
        </p:txBody>
      </p:sp>
      <p:pic>
        <p:nvPicPr>
          <p:cNvPr id="7" name="Picture 6">
            <a:extLst>
              <a:ext uri="{FF2B5EF4-FFF2-40B4-BE49-F238E27FC236}">
                <a16:creationId xmlns:a16="http://schemas.microsoft.com/office/drawing/2014/main" id="{2DB3B10B-4883-409B-99BF-B88BDEB7AAFD}"/>
              </a:ext>
            </a:extLst>
          </p:cNvPr>
          <p:cNvPicPr/>
          <p:nvPr/>
        </p:nvPicPr>
        <p:blipFill>
          <a:blip r:embed="rId3">
            <a:extLst>
              <a:ext uri="{28A0092B-C50C-407E-A947-70E740481C1C}">
                <a14:useLocalDpi xmlns:a14="http://schemas.microsoft.com/office/drawing/2010/main" val="0"/>
              </a:ext>
            </a:extLst>
          </a:blip>
          <a:stretch>
            <a:fillRect/>
          </a:stretch>
        </p:blipFill>
        <p:spPr>
          <a:xfrm>
            <a:off x="300665" y="1373220"/>
            <a:ext cx="1431004" cy="1988420"/>
          </a:xfrm>
          <a:prstGeom prst="rect">
            <a:avLst/>
          </a:prstGeom>
        </p:spPr>
      </p:pic>
      <p:grpSp>
        <p:nvGrpSpPr>
          <p:cNvPr id="9" name="Group 8">
            <a:extLst>
              <a:ext uri="{FF2B5EF4-FFF2-40B4-BE49-F238E27FC236}">
                <a16:creationId xmlns:a16="http://schemas.microsoft.com/office/drawing/2014/main" id="{2E504509-B0AE-4E18-80FB-214D7488AAC1}"/>
              </a:ext>
            </a:extLst>
          </p:cNvPr>
          <p:cNvGrpSpPr/>
          <p:nvPr/>
        </p:nvGrpSpPr>
        <p:grpSpPr>
          <a:xfrm>
            <a:off x="1016167" y="5600863"/>
            <a:ext cx="8158469" cy="675140"/>
            <a:chOff x="1016167" y="5600863"/>
            <a:chExt cx="8158469" cy="675140"/>
          </a:xfrm>
        </p:grpSpPr>
        <p:pic>
          <p:nvPicPr>
            <p:cNvPr id="11" name="Picture 10" descr="A close up of a logo&#10;&#10;Description generated with very high confidence">
              <a:extLst>
                <a:ext uri="{FF2B5EF4-FFF2-40B4-BE49-F238E27FC236}">
                  <a16:creationId xmlns:a16="http://schemas.microsoft.com/office/drawing/2014/main" id="{9EFB86A7-A2AA-4818-AC89-EF0DD9909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67" y="5600863"/>
              <a:ext cx="2593298" cy="675140"/>
            </a:xfrm>
            <a:prstGeom prst="rect">
              <a:avLst/>
            </a:prstGeom>
          </p:spPr>
        </p:pic>
        <p:sp>
          <p:nvSpPr>
            <p:cNvPr id="12" name="TextBox 11">
              <a:extLst>
                <a:ext uri="{FF2B5EF4-FFF2-40B4-BE49-F238E27FC236}">
                  <a16:creationId xmlns:a16="http://schemas.microsoft.com/office/drawing/2014/main" id="{E389AF94-AD72-4CEC-8E21-1267F9CA8CC4}"/>
                </a:ext>
              </a:extLst>
            </p:cNvPr>
            <p:cNvSpPr txBox="1"/>
            <p:nvPr/>
          </p:nvSpPr>
          <p:spPr>
            <a:xfrm>
              <a:off x="3962400" y="5794358"/>
              <a:ext cx="5212236" cy="400110"/>
            </a:xfrm>
            <a:prstGeom prst="rect">
              <a:avLst/>
            </a:prstGeom>
            <a:noFill/>
          </p:spPr>
          <p:txBody>
            <a:bodyPr wrap="square" rtlCol="0">
              <a:spAutoFit/>
            </a:bodyPr>
            <a:lstStyle/>
            <a:p>
              <a:r>
                <a:rPr lang="en-US" sz="2000" dirty="0"/>
                <a:t>Planning | Controls | Reporting | Analytics​</a:t>
              </a:r>
            </a:p>
          </p:txBody>
        </p:sp>
      </p:grpSp>
    </p:spTree>
    <p:extLst>
      <p:ext uri="{BB962C8B-B14F-4D97-AF65-F5344CB8AC3E}">
        <p14:creationId xmlns:p14="http://schemas.microsoft.com/office/powerpoint/2010/main" val="374088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30</a:t>
            </a:fld>
            <a:endParaRPr lang="en-US" dirty="0"/>
          </a:p>
        </p:txBody>
      </p:sp>
      <p:sp>
        <p:nvSpPr>
          <p:cNvPr id="5" name="Title 4"/>
          <p:cNvSpPr>
            <a:spLocks noGrp="1"/>
          </p:cNvSpPr>
          <p:nvPr>
            <p:ph type="ctrTitle"/>
          </p:nvPr>
        </p:nvSpPr>
        <p:spPr/>
        <p:txBody>
          <a:bodyPr/>
          <a:lstStyle/>
          <a:p>
            <a:r>
              <a:rPr lang="en-US" dirty="0">
                <a:effectLst/>
              </a:rPr>
              <a:t>Resulting Challenges</a:t>
            </a:r>
            <a:endParaRPr lang="en-US" dirty="0"/>
          </a:p>
        </p:txBody>
      </p:sp>
      <p:sp>
        <p:nvSpPr>
          <p:cNvPr id="6" name="Subtitle 5"/>
          <p:cNvSpPr>
            <a:spLocks noGrp="1"/>
          </p:cNvSpPr>
          <p:nvPr>
            <p:ph type="subTitle" idx="1"/>
          </p:nvPr>
        </p:nvSpPr>
        <p:spPr>
          <a:xfrm>
            <a:off x="1371600" y="2895600"/>
            <a:ext cx="6400800" cy="1752600"/>
          </a:xfrm>
        </p:spPr>
        <p:txBody>
          <a:bodyPr/>
          <a:lstStyle/>
          <a:p>
            <a:r>
              <a:rPr lang="en-US" dirty="0">
                <a:solidFill>
                  <a:schemeClr val="bg1"/>
                </a:solidFill>
              </a:rPr>
              <a:t>To</a:t>
            </a:r>
          </a:p>
          <a:p>
            <a:r>
              <a:rPr lang="en-US" dirty="0">
                <a:solidFill>
                  <a:schemeClr val="bg1"/>
                </a:solidFill>
              </a:rPr>
              <a:t>Construction Management</a:t>
            </a:r>
          </a:p>
        </p:txBody>
      </p:sp>
      <p:sp>
        <p:nvSpPr>
          <p:cNvPr id="2" name="TextBox 1">
            <a:extLst>
              <a:ext uri="{FF2B5EF4-FFF2-40B4-BE49-F238E27FC236}">
                <a16:creationId xmlns:a16="http://schemas.microsoft.com/office/drawing/2014/main" id="{D6E5435C-4263-4F00-A87E-347C89457B57}"/>
              </a:ext>
            </a:extLst>
          </p:cNvPr>
          <p:cNvSpPr txBox="1"/>
          <p:nvPr/>
        </p:nvSpPr>
        <p:spPr>
          <a:xfrm>
            <a:off x="2971800" y="5943600"/>
            <a:ext cx="2590800" cy="369332"/>
          </a:xfrm>
          <a:prstGeom prst="rect">
            <a:avLst/>
          </a:prstGeom>
          <a:noFill/>
        </p:spPr>
        <p:txBody>
          <a:bodyPr wrap="square" rtlCol="0">
            <a:spAutoFit/>
          </a:bodyPr>
          <a:lstStyle/>
          <a:p>
            <a:r>
              <a:rPr lang="en-US" dirty="0"/>
              <a:t>Oral Citations: [2, p.20]</a:t>
            </a:r>
          </a:p>
        </p:txBody>
      </p:sp>
    </p:spTree>
    <p:extLst>
      <p:ext uri="{BB962C8B-B14F-4D97-AF65-F5344CB8AC3E}">
        <p14:creationId xmlns:p14="http://schemas.microsoft.com/office/powerpoint/2010/main" val="282119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4206"/>
            <a:ext cx="8229600" cy="4895194"/>
          </a:xfrm>
        </p:spPr>
        <p:txBody>
          <a:bodyPr>
            <a:normAutofit fontScale="55000" lnSpcReduction="20000"/>
          </a:bodyPr>
          <a:lstStyle/>
          <a:p>
            <a:pPr marL="0" indent="0">
              <a:buNone/>
            </a:pPr>
            <a:r>
              <a:rPr lang="en-US" sz="4000" dirty="0"/>
              <a:t>“In most cases examined in this study, delay occurred because the project missed a milestone according to the project schedule dates established by the project engineer and the respective TxDOT district. </a:t>
            </a:r>
          </a:p>
          <a:p>
            <a:pPr marL="0" indent="0">
              <a:buNone/>
            </a:pPr>
            <a:r>
              <a:rPr lang="en-US" sz="4000" dirty="0"/>
              <a:t>“In today’s complex construction projects, conducted research shows that delay is caused from various factors such as poor site management, labor and productivity shortage, poor communication, etc. A very strong concentration in delay relevant causes, however, results from poor planning and control. This study did not examine the scheduling process that occurs during the planning/scoping phase of the project life cycle to see if that aspect of a project (i.e., overly optimistic schedules) might be an inherent source of delay ( Curtis </a:t>
            </a:r>
            <a:r>
              <a:rPr lang="en-US" sz="4000" dirty="0" err="1"/>
              <a:t>Beaty</a:t>
            </a:r>
            <a:r>
              <a:rPr lang="en-US" sz="4000" dirty="0"/>
              <a:t>, P.E. et al.).”</a:t>
            </a:r>
          </a:p>
          <a:p>
            <a:pPr marL="0" indent="0">
              <a:buNone/>
            </a:pPr>
            <a:endParaRPr lang="en-US" sz="3500" dirty="0"/>
          </a:p>
          <a:p>
            <a:pPr marL="0" indent="0">
              <a:buNone/>
            </a:pPr>
            <a:r>
              <a:rPr lang="en-US" sz="3600" dirty="0"/>
              <a:t>“Assessing the Costs Attributed to Project Delays,” by Curtis </a:t>
            </a:r>
            <a:r>
              <a:rPr lang="en-US" sz="3600" dirty="0" err="1"/>
              <a:t>Beaty</a:t>
            </a:r>
            <a:r>
              <a:rPr lang="en-US" sz="3600" dirty="0"/>
              <a:t>, P.E. et al., </a:t>
            </a:r>
            <a:r>
              <a:rPr lang="en-US" sz="3600" u="sng" dirty="0">
                <a:hlinkClick r:id="rId3"/>
              </a:rPr>
              <a:t>ftp://ftp.dot.state.tx.us/pub/txdot-info/fed/project-delay-summary.pdf</a:t>
            </a:r>
            <a:endParaRPr lang="en-US" sz="3500"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31</a:t>
            </a:fld>
            <a:endParaRPr lang="en-US" dirty="0"/>
          </a:p>
        </p:txBody>
      </p:sp>
      <p:sp>
        <p:nvSpPr>
          <p:cNvPr id="4" name="Title 3"/>
          <p:cNvSpPr>
            <a:spLocks noGrp="1"/>
          </p:cNvSpPr>
          <p:nvPr>
            <p:ph type="title"/>
          </p:nvPr>
        </p:nvSpPr>
        <p:spPr>
          <a:xfrm>
            <a:off x="2057400" y="203063"/>
            <a:ext cx="6781800" cy="792162"/>
          </a:xfrm>
        </p:spPr>
        <p:txBody>
          <a:bodyPr>
            <a:noAutofit/>
          </a:bodyPr>
          <a:lstStyle/>
          <a:p>
            <a:r>
              <a:rPr lang="en-US" sz="3200" dirty="0"/>
              <a:t>One Interesting Study Provides Some Challenge Statistics</a:t>
            </a:r>
          </a:p>
        </p:txBody>
      </p:sp>
    </p:spTree>
    <p:extLst>
      <p:ext uri="{BB962C8B-B14F-4D97-AF65-F5344CB8AC3E}">
        <p14:creationId xmlns:p14="http://schemas.microsoft.com/office/powerpoint/2010/main" val="216313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9535743-1BA5-43F6-889D-3723F0F0715B}"/>
              </a:ext>
            </a:extLst>
          </p:cNvPr>
          <p:cNvGraphicFramePr>
            <a:graphicFrameLocks noGrp="1"/>
          </p:cNvGraphicFramePr>
          <p:nvPr>
            <p:ph idx="1"/>
            <p:extLst>
              <p:ext uri="{D42A27DB-BD31-4B8C-83A1-F6EECF244321}">
                <p14:modId xmlns:p14="http://schemas.microsoft.com/office/powerpoint/2010/main" val="904266327"/>
              </p:ext>
            </p:extLst>
          </p:nvPr>
        </p:nvGraphicFramePr>
        <p:xfrm>
          <a:off x="228600" y="762000"/>
          <a:ext cx="8610600" cy="5615246"/>
        </p:xfrm>
        <a:graphic>
          <a:graphicData uri="http://schemas.openxmlformats.org/drawingml/2006/table">
            <a:tbl>
              <a:tblPr firstRow="1" firstCol="1" bandRow="1">
                <a:tableStyleId>{5C22544A-7EE6-4342-B048-85BDC9FD1C3A}</a:tableStyleId>
              </a:tblPr>
              <a:tblGrid>
                <a:gridCol w="6489912">
                  <a:extLst>
                    <a:ext uri="{9D8B030D-6E8A-4147-A177-3AD203B41FA5}">
                      <a16:colId xmlns:a16="http://schemas.microsoft.com/office/drawing/2014/main" val="3847697064"/>
                    </a:ext>
                  </a:extLst>
                </a:gridCol>
                <a:gridCol w="2120688">
                  <a:extLst>
                    <a:ext uri="{9D8B030D-6E8A-4147-A177-3AD203B41FA5}">
                      <a16:colId xmlns:a16="http://schemas.microsoft.com/office/drawing/2014/main" val="1887062954"/>
                    </a:ext>
                  </a:extLst>
                </a:gridCol>
              </a:tblGrid>
              <a:tr h="1069571">
                <a:tc>
                  <a:txBody>
                    <a:bodyPr/>
                    <a:lstStyle/>
                    <a:p>
                      <a:pPr marL="0" marR="0" algn="just">
                        <a:spcBef>
                          <a:spcPts val="0"/>
                        </a:spcBef>
                        <a:spcAft>
                          <a:spcPts val="0"/>
                        </a:spcAft>
                      </a:pPr>
                      <a:r>
                        <a:rPr lang="en-US" sz="1700" dirty="0">
                          <a:effectLst/>
                        </a:rPr>
                        <a:t>Contractor related:</a:t>
                      </a:r>
                    </a:p>
                    <a:p>
                      <a:pPr marL="0" marR="0" algn="just">
                        <a:spcBef>
                          <a:spcPts val="0"/>
                        </a:spcBef>
                        <a:spcAft>
                          <a:spcPts val="0"/>
                        </a:spcAft>
                      </a:pPr>
                      <a:r>
                        <a:rPr lang="en-US" sz="1700" dirty="0">
                          <a:effectLst/>
                        </a:rPr>
                        <a:t>Delays in work progress, time extensions, financial failure of the contractor, technical inadequacy of the contractor, tendering, quality of work</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solidFill>
                      <a:srgbClr val="004A97"/>
                    </a:solidFill>
                  </a:tcPr>
                </a:tc>
                <a:tc>
                  <a:txBody>
                    <a:bodyPr/>
                    <a:lstStyle/>
                    <a:p>
                      <a:pPr marL="0" marR="0" algn="r">
                        <a:spcBef>
                          <a:spcPts val="600"/>
                        </a:spcBef>
                        <a:spcAft>
                          <a:spcPts val="600"/>
                        </a:spcAft>
                      </a:pPr>
                      <a:r>
                        <a:rPr lang="en-US" sz="3200" dirty="0">
                          <a:effectLst/>
                        </a:rPr>
                        <a:t>30.2%</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nchor="ctr"/>
                </a:tc>
                <a:extLst>
                  <a:ext uri="{0D108BD9-81ED-4DB2-BD59-A6C34878D82A}">
                    <a16:rowId xmlns:a16="http://schemas.microsoft.com/office/drawing/2014/main" val="1568143686"/>
                  </a:ext>
                </a:extLst>
              </a:tr>
              <a:tr h="802178">
                <a:tc>
                  <a:txBody>
                    <a:bodyPr/>
                    <a:lstStyle/>
                    <a:p>
                      <a:pPr marL="0" marR="0" algn="just">
                        <a:spcBef>
                          <a:spcPts val="0"/>
                        </a:spcBef>
                        <a:spcAft>
                          <a:spcPts val="0"/>
                        </a:spcAft>
                      </a:pPr>
                      <a:r>
                        <a:rPr lang="en-US" sz="1700" dirty="0">
                          <a:effectLst/>
                        </a:rPr>
                        <a:t>Design related:</a:t>
                      </a:r>
                    </a:p>
                    <a:p>
                      <a:pPr marL="0" marR="0" algn="just">
                        <a:spcBef>
                          <a:spcPts val="0"/>
                        </a:spcBef>
                        <a:spcAft>
                          <a:spcPts val="0"/>
                        </a:spcAft>
                      </a:pPr>
                      <a:r>
                        <a:rPr lang="en-US" sz="1700" dirty="0">
                          <a:effectLst/>
                        </a:rPr>
                        <a:t>Design errors, inadequate/incomplete specifications, quality of design, availability of information</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solidFill>
                      <a:schemeClr val="accent1"/>
                    </a:solidFill>
                  </a:tcPr>
                </a:tc>
                <a:tc>
                  <a:txBody>
                    <a:bodyPr/>
                    <a:lstStyle/>
                    <a:p>
                      <a:pPr marL="0" marR="0" algn="r">
                        <a:spcBef>
                          <a:spcPts val="600"/>
                        </a:spcBef>
                        <a:spcAft>
                          <a:spcPts val="600"/>
                        </a:spcAft>
                      </a:pPr>
                      <a:r>
                        <a:rPr lang="en-US" sz="3200" dirty="0">
                          <a:effectLst/>
                        </a:rPr>
                        <a:t>25.4%</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nchor="ctr"/>
                </a:tc>
                <a:extLst>
                  <a:ext uri="{0D108BD9-81ED-4DB2-BD59-A6C34878D82A}">
                    <a16:rowId xmlns:a16="http://schemas.microsoft.com/office/drawing/2014/main" val="1213175100"/>
                  </a:ext>
                </a:extLst>
              </a:tr>
              <a:tr h="802178">
                <a:tc>
                  <a:txBody>
                    <a:bodyPr/>
                    <a:lstStyle/>
                    <a:p>
                      <a:pPr marL="0" marR="0" algn="just">
                        <a:spcBef>
                          <a:spcPts val="0"/>
                        </a:spcBef>
                        <a:spcAft>
                          <a:spcPts val="0"/>
                        </a:spcAft>
                      </a:pPr>
                      <a:r>
                        <a:rPr lang="en-US" sz="1700" dirty="0">
                          <a:effectLst/>
                        </a:rPr>
                        <a:t>Contract related:</a:t>
                      </a:r>
                    </a:p>
                    <a:p>
                      <a:pPr marL="0" marR="0" algn="just">
                        <a:spcBef>
                          <a:spcPts val="0"/>
                        </a:spcBef>
                        <a:spcAft>
                          <a:spcPts val="0"/>
                        </a:spcAft>
                      </a:pPr>
                      <a:r>
                        <a:rPr lang="en-US" sz="1700" dirty="0">
                          <a:effectLst/>
                        </a:rPr>
                        <a:t>Ambiguities in contract documents, different interpretations of contract provisions, risk allocation, other contractual problems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solidFill>
                      <a:srgbClr val="004A97"/>
                    </a:solidFill>
                  </a:tcPr>
                </a:tc>
                <a:tc>
                  <a:txBody>
                    <a:bodyPr/>
                    <a:lstStyle/>
                    <a:p>
                      <a:pPr marL="0" marR="0" algn="r">
                        <a:spcBef>
                          <a:spcPts val="600"/>
                        </a:spcBef>
                        <a:spcAft>
                          <a:spcPts val="600"/>
                        </a:spcAft>
                      </a:pPr>
                      <a:r>
                        <a:rPr lang="en-US" sz="3200" dirty="0">
                          <a:effectLst/>
                        </a:rPr>
                        <a:t>25.4%</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nchor="ctr"/>
                </a:tc>
                <a:extLst>
                  <a:ext uri="{0D108BD9-81ED-4DB2-BD59-A6C34878D82A}">
                    <a16:rowId xmlns:a16="http://schemas.microsoft.com/office/drawing/2014/main" val="3997423672"/>
                  </a:ext>
                </a:extLst>
              </a:tr>
              <a:tr h="802178">
                <a:tc>
                  <a:txBody>
                    <a:bodyPr/>
                    <a:lstStyle/>
                    <a:p>
                      <a:pPr marL="0" marR="0" algn="just">
                        <a:spcBef>
                          <a:spcPts val="0"/>
                        </a:spcBef>
                        <a:spcAft>
                          <a:spcPts val="0"/>
                        </a:spcAft>
                      </a:pPr>
                      <a:r>
                        <a:rPr lang="en-US" sz="1700" dirty="0">
                          <a:effectLst/>
                        </a:rPr>
                        <a:t>Owner related:</a:t>
                      </a:r>
                    </a:p>
                    <a:p>
                      <a:pPr marL="0" marR="0" algn="just">
                        <a:spcBef>
                          <a:spcPts val="0"/>
                        </a:spcBef>
                        <a:spcAft>
                          <a:spcPts val="0"/>
                        </a:spcAft>
                      </a:pPr>
                      <a:r>
                        <a:rPr lang="en-US" sz="1700" dirty="0">
                          <a:effectLst/>
                        </a:rPr>
                        <a:t>Variations initiated by the owner, change of scope, late giving of possession, acceleration, unrealistic expectations, payment delays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solidFill>
                      <a:schemeClr val="accent1"/>
                    </a:solidFill>
                  </a:tcPr>
                </a:tc>
                <a:tc>
                  <a:txBody>
                    <a:bodyPr/>
                    <a:lstStyle/>
                    <a:p>
                      <a:pPr marL="0" marR="0" algn="r">
                        <a:spcBef>
                          <a:spcPts val="600"/>
                        </a:spcBef>
                        <a:spcAft>
                          <a:spcPts val="600"/>
                        </a:spcAft>
                      </a:pPr>
                      <a:r>
                        <a:rPr lang="en-US" sz="3200" dirty="0">
                          <a:effectLst/>
                        </a:rPr>
                        <a:t>9.0%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nchor="ctr"/>
                </a:tc>
                <a:extLst>
                  <a:ext uri="{0D108BD9-81ED-4DB2-BD59-A6C34878D82A}">
                    <a16:rowId xmlns:a16="http://schemas.microsoft.com/office/drawing/2014/main" val="3703510451"/>
                  </a:ext>
                </a:extLst>
              </a:tr>
              <a:tr h="802178">
                <a:tc>
                  <a:txBody>
                    <a:bodyPr/>
                    <a:lstStyle/>
                    <a:p>
                      <a:pPr marL="0" marR="0" algn="just">
                        <a:spcBef>
                          <a:spcPts val="0"/>
                        </a:spcBef>
                        <a:spcAft>
                          <a:spcPts val="0"/>
                        </a:spcAft>
                      </a:pPr>
                      <a:r>
                        <a:rPr lang="en-US" sz="1700" dirty="0">
                          <a:effectLst/>
                        </a:rPr>
                        <a:t>External factors:</a:t>
                      </a:r>
                    </a:p>
                    <a:p>
                      <a:pPr marL="0" marR="0" algn="just">
                        <a:spcBef>
                          <a:spcPts val="0"/>
                        </a:spcBef>
                        <a:spcAft>
                          <a:spcPts val="0"/>
                        </a:spcAft>
                      </a:pPr>
                      <a:r>
                        <a:rPr lang="en-US" sz="1700" dirty="0">
                          <a:effectLst/>
                        </a:rPr>
                        <a:t>Weather, legal and economic factors, fragmented structure of the sector</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solidFill>
                      <a:srgbClr val="004A97"/>
                    </a:solidFill>
                  </a:tcPr>
                </a:tc>
                <a:tc>
                  <a:txBody>
                    <a:bodyPr/>
                    <a:lstStyle/>
                    <a:p>
                      <a:pPr marL="0" marR="0" algn="r">
                        <a:spcBef>
                          <a:spcPts val="600"/>
                        </a:spcBef>
                        <a:spcAft>
                          <a:spcPts val="600"/>
                        </a:spcAft>
                      </a:pPr>
                      <a:r>
                        <a:rPr lang="en-US" sz="3200" dirty="0">
                          <a:effectLst/>
                        </a:rPr>
                        <a:t>4.0%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nchor="ctr"/>
                </a:tc>
                <a:extLst>
                  <a:ext uri="{0D108BD9-81ED-4DB2-BD59-A6C34878D82A}">
                    <a16:rowId xmlns:a16="http://schemas.microsoft.com/office/drawing/2014/main" val="2897803496"/>
                  </a:ext>
                </a:extLst>
              </a:tr>
              <a:tr h="534785">
                <a:tc>
                  <a:txBody>
                    <a:bodyPr/>
                    <a:lstStyle/>
                    <a:p>
                      <a:pPr marL="0" marR="0" algn="just">
                        <a:spcBef>
                          <a:spcPts val="0"/>
                        </a:spcBef>
                        <a:spcAft>
                          <a:spcPts val="0"/>
                        </a:spcAft>
                      </a:pPr>
                      <a:r>
                        <a:rPr lang="en-US" sz="1700" dirty="0">
                          <a:effectLst/>
                        </a:rPr>
                        <a:t>Site conditions:</a:t>
                      </a:r>
                    </a:p>
                    <a:p>
                      <a:pPr marL="0" marR="0" algn="just">
                        <a:spcBef>
                          <a:spcPts val="0"/>
                        </a:spcBef>
                        <a:spcAft>
                          <a:spcPts val="0"/>
                        </a:spcAft>
                      </a:pPr>
                      <a:r>
                        <a:rPr lang="en-US" sz="1700" dirty="0">
                          <a:effectLst/>
                        </a:rPr>
                        <a:t>Site conditions, unforeseen changes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solidFill>
                      <a:schemeClr val="accent1"/>
                    </a:solidFill>
                  </a:tcPr>
                </a:tc>
                <a:tc>
                  <a:txBody>
                    <a:bodyPr/>
                    <a:lstStyle/>
                    <a:p>
                      <a:pPr marL="0" marR="0" algn="r">
                        <a:spcBef>
                          <a:spcPts val="600"/>
                        </a:spcBef>
                        <a:spcAft>
                          <a:spcPts val="600"/>
                        </a:spcAft>
                      </a:pPr>
                      <a:r>
                        <a:rPr lang="en-US" sz="3200" dirty="0">
                          <a:effectLst/>
                        </a:rPr>
                        <a:t>3.7%</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nchor="ctr"/>
                </a:tc>
                <a:extLst>
                  <a:ext uri="{0D108BD9-81ED-4DB2-BD59-A6C34878D82A}">
                    <a16:rowId xmlns:a16="http://schemas.microsoft.com/office/drawing/2014/main" val="844278838"/>
                  </a:ext>
                </a:extLst>
              </a:tr>
              <a:tr h="802178">
                <a:tc>
                  <a:txBody>
                    <a:bodyPr/>
                    <a:lstStyle/>
                    <a:p>
                      <a:pPr marL="0" marR="0" algn="just">
                        <a:spcBef>
                          <a:spcPts val="0"/>
                        </a:spcBef>
                        <a:spcAft>
                          <a:spcPts val="0"/>
                        </a:spcAft>
                      </a:pPr>
                      <a:r>
                        <a:rPr lang="en-US" sz="1700" dirty="0">
                          <a:effectLst/>
                        </a:rPr>
                        <a:t>Human behavior related:</a:t>
                      </a:r>
                    </a:p>
                    <a:p>
                      <a:pPr marL="0" marR="0" algn="just">
                        <a:spcBef>
                          <a:spcPts val="0"/>
                        </a:spcBef>
                        <a:spcAft>
                          <a:spcPts val="0"/>
                        </a:spcAft>
                      </a:pPr>
                      <a:r>
                        <a:rPr lang="en-US" sz="1700" dirty="0">
                          <a:effectLst/>
                        </a:rPr>
                        <a:t>Adversarial/controversial culture, lack of communication, lack of team spirit</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solidFill>
                      <a:srgbClr val="004A97"/>
                    </a:solidFill>
                  </a:tcPr>
                </a:tc>
                <a:tc>
                  <a:txBody>
                    <a:bodyPr/>
                    <a:lstStyle/>
                    <a:p>
                      <a:pPr marL="0" marR="0" algn="r">
                        <a:spcBef>
                          <a:spcPts val="600"/>
                        </a:spcBef>
                        <a:spcAft>
                          <a:spcPts val="600"/>
                        </a:spcAft>
                      </a:pPr>
                      <a:r>
                        <a:rPr lang="en-US" sz="3200" dirty="0">
                          <a:effectLst/>
                        </a:rPr>
                        <a:t>2.7%</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726" marR="14726" marT="0" marB="0" anchor="ctr"/>
                </a:tc>
                <a:extLst>
                  <a:ext uri="{0D108BD9-81ED-4DB2-BD59-A6C34878D82A}">
                    <a16:rowId xmlns:a16="http://schemas.microsoft.com/office/drawing/2014/main" val="1483338457"/>
                  </a:ext>
                </a:extLst>
              </a:tr>
            </a:tbl>
          </a:graphicData>
        </a:graphic>
      </p:graphicFrame>
      <p:sp>
        <p:nvSpPr>
          <p:cNvPr id="3" name="Slide Number Placeholder 2"/>
          <p:cNvSpPr>
            <a:spLocks noGrp="1"/>
          </p:cNvSpPr>
          <p:nvPr>
            <p:ph type="sldNum" sz="quarter" idx="12"/>
          </p:nvPr>
        </p:nvSpPr>
        <p:spPr>
          <a:xfrm>
            <a:off x="457200" y="6400800"/>
            <a:ext cx="914400" cy="365125"/>
          </a:xfrm>
        </p:spPr>
        <p:txBody>
          <a:bodyPr/>
          <a:lstStyle/>
          <a:p>
            <a:fld id="{284F3615-B320-428E-8F0B-27A29EA952ED}" type="slidenum">
              <a:rPr lang="en-US" smtClean="0"/>
              <a:pPr/>
              <a:t>32</a:t>
            </a:fld>
            <a:endParaRPr lang="en-US" dirty="0"/>
          </a:p>
        </p:txBody>
      </p:sp>
      <p:sp>
        <p:nvSpPr>
          <p:cNvPr id="4" name="Title 3"/>
          <p:cNvSpPr>
            <a:spLocks noGrp="1"/>
          </p:cNvSpPr>
          <p:nvPr>
            <p:ph type="title"/>
          </p:nvPr>
        </p:nvSpPr>
        <p:spPr>
          <a:xfrm>
            <a:off x="2514600" y="46038"/>
            <a:ext cx="6629400" cy="792162"/>
          </a:xfrm>
        </p:spPr>
        <p:txBody>
          <a:bodyPr>
            <a:noAutofit/>
          </a:bodyPr>
          <a:lstStyle/>
          <a:p>
            <a:pPr marL="0" marR="0" algn="ctr">
              <a:spcBef>
                <a:spcPts val="600"/>
              </a:spcBef>
              <a:spcAft>
                <a:spcPts val="600"/>
              </a:spcAft>
            </a:pPr>
            <a:r>
              <a:rPr lang="en-US" sz="2800" dirty="0"/>
              <a:t>CAUSES FOR CONSTRUCTION SITE DELAY</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160D23E-8091-46BF-AE25-F98EEC22D7BB}"/>
              </a:ext>
            </a:extLst>
          </p:cNvPr>
          <p:cNvSpPr txBox="1"/>
          <p:nvPr/>
        </p:nvSpPr>
        <p:spPr>
          <a:xfrm>
            <a:off x="762000" y="6324600"/>
            <a:ext cx="7086600" cy="523220"/>
          </a:xfrm>
          <a:prstGeom prst="rect">
            <a:avLst/>
          </a:prstGeom>
          <a:noFill/>
        </p:spPr>
        <p:txBody>
          <a:bodyPr wrap="square" rtlCol="0">
            <a:spAutoFit/>
          </a:bodyPr>
          <a:lstStyle/>
          <a:p>
            <a:r>
              <a:rPr lang="en-US" sz="1400" dirty="0"/>
              <a:t>Table 2 – Causes for Construction Site Delay,  (Table created by Milestone Consultants based on the study by Curtis </a:t>
            </a:r>
            <a:r>
              <a:rPr lang="en-US" sz="1400" dirty="0" err="1"/>
              <a:t>Beaty</a:t>
            </a:r>
            <a:r>
              <a:rPr lang="en-US" sz="1400" dirty="0"/>
              <a:t>, P.E. et al.)  </a:t>
            </a:r>
            <a:r>
              <a:rPr lang="en-US" sz="1400" u="sng" dirty="0">
                <a:hlinkClick r:id="rId3"/>
              </a:rPr>
              <a:t>http://levoxx.com/construction-sites-delay-statistics/</a:t>
            </a:r>
            <a:endParaRPr lang="en-US" sz="1400" dirty="0"/>
          </a:p>
        </p:txBody>
      </p:sp>
    </p:spTree>
    <p:extLst>
      <p:ext uri="{BB962C8B-B14F-4D97-AF65-F5344CB8AC3E}">
        <p14:creationId xmlns:p14="http://schemas.microsoft.com/office/powerpoint/2010/main" val="2648160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290545"/>
            <a:ext cx="8405191" cy="4881655"/>
          </a:xfrm>
        </p:spPr>
        <p:txBody>
          <a:bodyPr>
            <a:normAutofit fontScale="62500" lnSpcReduction="20000"/>
          </a:bodyPr>
          <a:lstStyle/>
          <a:p>
            <a:pPr lvl="0"/>
            <a:r>
              <a:rPr lang="en-US" sz="3800" dirty="0"/>
              <a:t>Contractor related</a:t>
            </a:r>
          </a:p>
          <a:p>
            <a:pPr lvl="1"/>
            <a:r>
              <a:rPr lang="en-US" sz="3800" dirty="0"/>
              <a:t>Delays in work progress</a:t>
            </a:r>
          </a:p>
          <a:p>
            <a:pPr lvl="1"/>
            <a:r>
              <a:rPr lang="en-US" sz="3800" dirty="0"/>
              <a:t>Time extensions </a:t>
            </a:r>
          </a:p>
          <a:p>
            <a:pPr lvl="1"/>
            <a:r>
              <a:rPr lang="en-US" sz="3800" dirty="0"/>
              <a:t>Tendering</a:t>
            </a:r>
          </a:p>
          <a:p>
            <a:pPr lvl="1"/>
            <a:r>
              <a:rPr lang="en-US" sz="3800" dirty="0"/>
              <a:t>Contract related</a:t>
            </a:r>
          </a:p>
          <a:p>
            <a:pPr lvl="1"/>
            <a:r>
              <a:rPr lang="en-US" sz="3800" dirty="0"/>
              <a:t>Other contractual problems </a:t>
            </a:r>
          </a:p>
          <a:p>
            <a:pPr lvl="0"/>
            <a:r>
              <a:rPr lang="en-US" sz="3800" dirty="0"/>
              <a:t>Owner related </a:t>
            </a:r>
          </a:p>
          <a:p>
            <a:pPr lvl="1"/>
            <a:r>
              <a:rPr lang="en-US" sz="3800" dirty="0"/>
              <a:t>Late giving of possession </a:t>
            </a:r>
          </a:p>
          <a:p>
            <a:pPr lvl="1"/>
            <a:r>
              <a:rPr lang="en-US" sz="3800" dirty="0"/>
              <a:t>Unrealistic expectations </a:t>
            </a:r>
          </a:p>
          <a:p>
            <a:pPr lvl="1"/>
            <a:r>
              <a:rPr lang="en-US" sz="3800" dirty="0"/>
              <a:t>Payment delays </a:t>
            </a:r>
          </a:p>
          <a:p>
            <a:pPr lvl="0"/>
            <a:r>
              <a:rPr lang="en-US" sz="3800" dirty="0"/>
              <a:t>External related</a:t>
            </a:r>
          </a:p>
          <a:p>
            <a:pPr lvl="1"/>
            <a:r>
              <a:rPr lang="en-US" sz="3800" dirty="0"/>
              <a:t>Fragmented Structure of the Sector</a:t>
            </a:r>
            <a:r>
              <a:rPr lang="en-US" dirty="0"/>
              <a:t> </a:t>
            </a:r>
          </a:p>
          <a:p>
            <a:pPr marL="457200" lvl="1"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33</a:t>
            </a:fld>
            <a:endParaRPr lang="en-US" dirty="0"/>
          </a:p>
        </p:txBody>
      </p:sp>
      <p:sp>
        <p:nvSpPr>
          <p:cNvPr id="4" name="Title 3"/>
          <p:cNvSpPr>
            <a:spLocks noGrp="1"/>
          </p:cNvSpPr>
          <p:nvPr>
            <p:ph type="title"/>
          </p:nvPr>
        </p:nvSpPr>
        <p:spPr>
          <a:xfrm>
            <a:off x="1676400" y="228600"/>
            <a:ext cx="7391400" cy="792162"/>
          </a:xfrm>
        </p:spPr>
        <p:txBody>
          <a:bodyPr>
            <a:noAutofit/>
          </a:bodyPr>
          <a:lstStyle/>
          <a:p>
            <a:r>
              <a:rPr lang="en-US" sz="3200" dirty="0"/>
              <a:t> Causes Related Directly to the Scheduling Process</a:t>
            </a:r>
          </a:p>
        </p:txBody>
      </p:sp>
    </p:spTree>
    <p:extLst>
      <p:ext uri="{BB962C8B-B14F-4D97-AF65-F5344CB8AC3E}">
        <p14:creationId xmlns:p14="http://schemas.microsoft.com/office/powerpoint/2010/main" val="2278730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704" y="1293144"/>
            <a:ext cx="7696200" cy="4881655"/>
          </a:xfrm>
        </p:spPr>
        <p:txBody>
          <a:bodyPr>
            <a:normAutofit fontScale="92500" lnSpcReduction="20000"/>
          </a:bodyPr>
          <a:lstStyle/>
          <a:p>
            <a:pPr lvl="0"/>
            <a:r>
              <a:rPr lang="en-US" dirty="0"/>
              <a:t>Contractor related</a:t>
            </a:r>
          </a:p>
          <a:p>
            <a:pPr lvl="1"/>
            <a:r>
              <a:rPr lang="en-US" dirty="0"/>
              <a:t>Financial failure of the contractor </a:t>
            </a:r>
          </a:p>
          <a:p>
            <a:pPr lvl="1"/>
            <a:r>
              <a:rPr lang="en-US" dirty="0"/>
              <a:t>Technical inadequacies of the contractor</a:t>
            </a:r>
          </a:p>
          <a:p>
            <a:pPr lvl="1"/>
            <a:r>
              <a:rPr lang="en-US" dirty="0"/>
              <a:t>Quality of work</a:t>
            </a:r>
          </a:p>
          <a:p>
            <a:pPr lvl="0" fontAlgn="base"/>
            <a:r>
              <a:rPr lang="en-US" dirty="0"/>
              <a:t>Design related </a:t>
            </a:r>
          </a:p>
          <a:p>
            <a:pPr lvl="1" fontAlgn="base"/>
            <a:r>
              <a:rPr lang="en-US" dirty="0"/>
              <a:t>Availability of information</a:t>
            </a:r>
          </a:p>
          <a:p>
            <a:pPr lvl="1" fontAlgn="base"/>
            <a:r>
              <a:rPr lang="en-US" dirty="0"/>
              <a:t>Contract </a:t>
            </a:r>
          </a:p>
          <a:p>
            <a:pPr lvl="1" fontAlgn="base"/>
            <a:r>
              <a:rPr lang="en-US" dirty="0"/>
              <a:t>Ambiguities in contract</a:t>
            </a:r>
          </a:p>
          <a:p>
            <a:pPr lvl="1" fontAlgn="base"/>
            <a:r>
              <a:rPr lang="en-US" dirty="0"/>
              <a:t>Risk allocation</a:t>
            </a:r>
          </a:p>
          <a:p>
            <a:pPr lvl="0" fontAlgn="base"/>
            <a:r>
              <a:rPr lang="en-US" dirty="0"/>
              <a:t>External Factors</a:t>
            </a:r>
          </a:p>
          <a:p>
            <a:pPr lvl="1" fontAlgn="base"/>
            <a:r>
              <a:rPr lang="en-US" dirty="0"/>
              <a:t>Legal and economic factors</a:t>
            </a:r>
          </a:p>
          <a:p>
            <a:pPr marL="457200" lvl="1"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34</a:t>
            </a:fld>
            <a:endParaRPr lang="en-US" dirty="0"/>
          </a:p>
        </p:txBody>
      </p:sp>
      <p:sp>
        <p:nvSpPr>
          <p:cNvPr id="4" name="Title 3"/>
          <p:cNvSpPr>
            <a:spLocks noGrp="1"/>
          </p:cNvSpPr>
          <p:nvPr>
            <p:ph type="title"/>
          </p:nvPr>
        </p:nvSpPr>
        <p:spPr>
          <a:xfrm>
            <a:off x="1676400" y="228600"/>
            <a:ext cx="7391400" cy="792162"/>
          </a:xfrm>
        </p:spPr>
        <p:txBody>
          <a:bodyPr>
            <a:noAutofit/>
          </a:bodyPr>
          <a:lstStyle/>
          <a:p>
            <a:r>
              <a:rPr lang="en-US" sz="3200" dirty="0"/>
              <a:t> Causes Related Indirectly to the Scheduling Process</a:t>
            </a:r>
          </a:p>
        </p:txBody>
      </p:sp>
    </p:spTree>
    <p:extLst>
      <p:ext uri="{BB962C8B-B14F-4D97-AF65-F5344CB8AC3E}">
        <p14:creationId xmlns:p14="http://schemas.microsoft.com/office/powerpoint/2010/main" val="3958742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35</a:t>
            </a:fld>
            <a:endParaRPr lang="en-US" dirty="0"/>
          </a:p>
        </p:txBody>
      </p:sp>
      <p:sp>
        <p:nvSpPr>
          <p:cNvPr id="4" name="Title 3"/>
          <p:cNvSpPr>
            <a:spLocks noGrp="1"/>
          </p:cNvSpPr>
          <p:nvPr>
            <p:ph type="title"/>
          </p:nvPr>
        </p:nvSpPr>
        <p:spPr>
          <a:xfrm>
            <a:off x="1600200" y="0"/>
            <a:ext cx="7391400" cy="792162"/>
          </a:xfrm>
        </p:spPr>
        <p:txBody>
          <a:bodyPr>
            <a:noAutofit/>
          </a:bodyPr>
          <a:lstStyle/>
          <a:p>
            <a:r>
              <a:rPr lang="en-US" sz="3200" dirty="0"/>
              <a:t> Additional and Concurrent Challenges</a:t>
            </a:r>
          </a:p>
        </p:txBody>
      </p:sp>
      <p:sp>
        <p:nvSpPr>
          <p:cNvPr id="5" name="TextBox 4">
            <a:extLst>
              <a:ext uri="{FF2B5EF4-FFF2-40B4-BE49-F238E27FC236}">
                <a16:creationId xmlns:a16="http://schemas.microsoft.com/office/drawing/2014/main" id="{E0EBF35B-2191-4308-8D6B-C9A7A6BFA418}"/>
              </a:ext>
            </a:extLst>
          </p:cNvPr>
          <p:cNvSpPr txBox="1"/>
          <p:nvPr/>
        </p:nvSpPr>
        <p:spPr>
          <a:xfrm>
            <a:off x="428847" y="1600200"/>
            <a:ext cx="8187070" cy="3416320"/>
          </a:xfrm>
          <a:prstGeom prst="rect">
            <a:avLst/>
          </a:prstGeom>
          <a:noFill/>
        </p:spPr>
        <p:txBody>
          <a:bodyPr wrap="square" rtlCol="0">
            <a:spAutoFit/>
          </a:bodyPr>
          <a:lstStyle/>
          <a:p>
            <a:r>
              <a:rPr lang="en-US" sz="3600" dirty="0"/>
              <a:t>There are additional and concurrent challenges and notations taken from the results of a study featured in Paul </a:t>
            </a:r>
            <a:r>
              <a:rPr lang="en-US" sz="3600" dirty="0" err="1"/>
              <a:t>Shamp’s</a:t>
            </a:r>
            <a:r>
              <a:rPr lang="en-US" sz="3600" dirty="0"/>
              <a:t>, “2017 Scheduling Strategies for Construction Project Managers Toward On-Time Delivery.” </a:t>
            </a:r>
          </a:p>
        </p:txBody>
      </p:sp>
    </p:spTree>
    <p:extLst>
      <p:ext uri="{BB962C8B-B14F-4D97-AF65-F5344CB8AC3E}">
        <p14:creationId xmlns:p14="http://schemas.microsoft.com/office/powerpoint/2010/main" val="3873478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786" y="930007"/>
            <a:ext cx="8468428" cy="4997986"/>
          </a:xfrm>
        </p:spPr>
        <p:txBody>
          <a:bodyPr>
            <a:noAutofit/>
          </a:bodyPr>
          <a:lstStyle/>
          <a:p>
            <a:pPr lvl="0">
              <a:spcBef>
                <a:spcPts val="600"/>
              </a:spcBef>
              <a:spcAft>
                <a:spcPts val="600"/>
              </a:spcAft>
            </a:pPr>
            <a:r>
              <a:rPr lang="en-US" sz="1900" dirty="0"/>
              <a:t>Construction personnel use scheduling techniques that often produce schedules that cause inconvenient resource fluctuations that are costly in execution. [5]</a:t>
            </a:r>
          </a:p>
          <a:p>
            <a:pPr>
              <a:spcBef>
                <a:spcPts val="600"/>
              </a:spcBef>
              <a:spcAft>
                <a:spcPts val="600"/>
              </a:spcAft>
            </a:pPr>
            <a:r>
              <a:rPr lang="en-US" sz="1900" dirty="0"/>
              <a:t>Focusing on organizations’ individual professional capabilities has resulted in construction teams working toward individually defined objectives, often in disagreement with other team members. [5]</a:t>
            </a:r>
          </a:p>
          <a:p>
            <a:pPr>
              <a:spcBef>
                <a:spcPts val="600"/>
              </a:spcBef>
              <a:spcAft>
                <a:spcPts val="600"/>
              </a:spcAft>
            </a:pPr>
            <a:r>
              <a:rPr lang="en-US" sz="1900" dirty="0"/>
              <a:t>One common source of chaos that plagues construction projects with severe and costly problems is project managers who lack skills, knowledge, experience or talent in various components of construction management and lack the proper support or guidance to enhance their management efforts. [5]</a:t>
            </a:r>
          </a:p>
          <a:p>
            <a:pPr>
              <a:spcBef>
                <a:spcPts val="600"/>
              </a:spcBef>
              <a:spcAft>
                <a:spcPts val="600"/>
              </a:spcAft>
            </a:pPr>
            <a:r>
              <a:rPr lang="en-US" sz="1900" dirty="0"/>
              <a:t>When PMs acquired ownership of the schedule development and management process, they acquired extra responsibilities to their already heavy workload.</a:t>
            </a:r>
          </a:p>
          <a:p>
            <a:pPr>
              <a:spcBef>
                <a:spcPts val="600"/>
              </a:spcBef>
              <a:spcAft>
                <a:spcPts val="600"/>
              </a:spcAft>
            </a:pPr>
            <a:r>
              <a:rPr lang="en-US" sz="1900" dirty="0"/>
              <a:t>Project managers’ scheduling issues in the timeline, planning, and designing of construction projects often suffer time delays, cost overrun, and quality defects.</a:t>
            </a:r>
          </a:p>
          <a:p>
            <a:pPr>
              <a:spcBef>
                <a:spcPts val="600"/>
              </a:spcBef>
              <a:spcAft>
                <a:spcPts val="600"/>
              </a:spcAft>
            </a:pPr>
            <a:r>
              <a:rPr lang="en-US" sz="1900" dirty="0"/>
              <a:t>Construction projects are often challenged from the start.</a:t>
            </a:r>
          </a:p>
          <a:p>
            <a:pPr marL="0" indent="0">
              <a:buNone/>
            </a:pPr>
            <a:endParaRPr lang="en-US" sz="1900" dirty="0"/>
          </a:p>
          <a:p>
            <a:endParaRPr lang="en-US" sz="1900" dirty="0"/>
          </a:p>
          <a:p>
            <a:pPr lvl="0"/>
            <a:endParaRPr lang="en-US" sz="1900"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36</a:t>
            </a:fld>
            <a:endParaRPr lang="en-US" dirty="0"/>
          </a:p>
        </p:txBody>
      </p:sp>
      <p:sp>
        <p:nvSpPr>
          <p:cNvPr id="4" name="Title 3"/>
          <p:cNvSpPr>
            <a:spLocks noGrp="1"/>
          </p:cNvSpPr>
          <p:nvPr>
            <p:ph type="title"/>
          </p:nvPr>
        </p:nvSpPr>
        <p:spPr>
          <a:xfrm>
            <a:off x="1600200" y="0"/>
            <a:ext cx="7391400" cy="792162"/>
          </a:xfrm>
        </p:spPr>
        <p:txBody>
          <a:bodyPr>
            <a:noAutofit/>
          </a:bodyPr>
          <a:lstStyle/>
          <a:p>
            <a:r>
              <a:rPr lang="en-US" sz="3200" dirty="0"/>
              <a:t> Additional and Concurrent Challenges</a:t>
            </a:r>
          </a:p>
        </p:txBody>
      </p:sp>
      <p:sp>
        <p:nvSpPr>
          <p:cNvPr id="6" name="TextBox 5">
            <a:extLst>
              <a:ext uri="{FF2B5EF4-FFF2-40B4-BE49-F238E27FC236}">
                <a16:creationId xmlns:a16="http://schemas.microsoft.com/office/drawing/2014/main" id="{03B659D7-8F68-4326-AF8D-95856D459427}"/>
              </a:ext>
            </a:extLst>
          </p:cNvPr>
          <p:cNvSpPr txBox="1"/>
          <p:nvPr/>
        </p:nvSpPr>
        <p:spPr>
          <a:xfrm>
            <a:off x="3124200" y="6324600"/>
            <a:ext cx="4191000" cy="369332"/>
          </a:xfrm>
          <a:prstGeom prst="rect">
            <a:avLst/>
          </a:prstGeom>
          <a:noFill/>
        </p:spPr>
        <p:txBody>
          <a:bodyPr wrap="square" rtlCol="0">
            <a:spAutoFit/>
          </a:bodyPr>
          <a:lstStyle/>
          <a:p>
            <a:r>
              <a:rPr lang="en-US" dirty="0"/>
              <a:t>Oral Citations: [5], [4, p. 51]</a:t>
            </a:r>
          </a:p>
        </p:txBody>
      </p:sp>
    </p:spTree>
    <p:extLst>
      <p:ext uri="{BB962C8B-B14F-4D97-AF65-F5344CB8AC3E}">
        <p14:creationId xmlns:p14="http://schemas.microsoft.com/office/powerpoint/2010/main" val="298568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37</a:t>
            </a:fld>
            <a:endParaRPr lang="en-US" dirty="0"/>
          </a:p>
        </p:txBody>
      </p:sp>
      <p:sp>
        <p:nvSpPr>
          <p:cNvPr id="5" name="Title 4"/>
          <p:cNvSpPr>
            <a:spLocks noGrp="1"/>
          </p:cNvSpPr>
          <p:nvPr>
            <p:ph type="ctrTitle"/>
          </p:nvPr>
        </p:nvSpPr>
        <p:spPr>
          <a:xfrm>
            <a:off x="1447800" y="1752600"/>
            <a:ext cx="6248400" cy="2278408"/>
          </a:xfrm>
        </p:spPr>
        <p:txBody>
          <a:bodyPr>
            <a:normAutofit/>
          </a:bodyPr>
          <a:lstStyle/>
          <a:p>
            <a:r>
              <a:rPr lang="en-US" dirty="0">
                <a:effectLst/>
              </a:rPr>
              <a:t>Time to Examine Perceptions and Priorities </a:t>
            </a:r>
          </a:p>
        </p:txBody>
      </p:sp>
    </p:spTree>
    <p:extLst>
      <p:ext uri="{BB962C8B-B14F-4D97-AF65-F5344CB8AC3E}">
        <p14:creationId xmlns:p14="http://schemas.microsoft.com/office/powerpoint/2010/main" val="1300236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676400"/>
            <a:ext cx="8405191" cy="3962400"/>
          </a:xfrm>
        </p:spPr>
        <p:txBody>
          <a:bodyPr>
            <a:normAutofit/>
          </a:bodyPr>
          <a:lstStyle/>
          <a:p>
            <a:pPr lvl="0"/>
            <a:r>
              <a:rPr lang="en-US" sz="2200" dirty="0"/>
              <a:t>How often does the company develop a formal baseline schedule during planning?</a:t>
            </a:r>
          </a:p>
          <a:p>
            <a:pPr lvl="0"/>
            <a:r>
              <a:rPr lang="en-US" sz="2200" dirty="0"/>
              <a:t>If it is not developed for every project, does the size of the project determine whether a formal baseline schedule is developed or not?</a:t>
            </a:r>
          </a:p>
          <a:p>
            <a:pPr lvl="0"/>
            <a:r>
              <a:rPr lang="en-US" sz="2200" dirty="0"/>
              <a:t>How often is the schedule updated?</a:t>
            </a:r>
          </a:p>
          <a:p>
            <a:pPr lvl="0"/>
            <a:r>
              <a:rPr lang="en-US" sz="2200" dirty="0"/>
              <a:t>Who is involved in creating the schedule?</a:t>
            </a:r>
          </a:p>
          <a:p>
            <a:pPr lvl="0"/>
            <a:r>
              <a:rPr lang="en-US" sz="2200" dirty="0"/>
              <a:t>Who manages/updates the schedule?</a:t>
            </a:r>
          </a:p>
          <a:p>
            <a:pPr lvl="0"/>
            <a:r>
              <a:rPr lang="en-US" sz="2200" dirty="0"/>
              <a:t>Are subs included in the planning/updating of the project schedule?</a:t>
            </a:r>
          </a:p>
          <a:p>
            <a:r>
              <a:rPr lang="en-US" sz="2200" dirty="0"/>
              <a:t>Does the project team have a dedicated scheduler?</a:t>
            </a:r>
          </a:p>
        </p:txBody>
      </p:sp>
      <p:sp>
        <p:nvSpPr>
          <p:cNvPr id="3" name="Slide Number Placeholder 2"/>
          <p:cNvSpPr>
            <a:spLocks noGrp="1"/>
          </p:cNvSpPr>
          <p:nvPr>
            <p:ph type="sldNum" sz="quarter" idx="12"/>
          </p:nvPr>
        </p:nvSpPr>
        <p:spPr/>
        <p:txBody>
          <a:bodyPr/>
          <a:lstStyle/>
          <a:p>
            <a:fld id="{284F3615-B320-428E-8F0B-27A29EA952ED}" type="slidenum">
              <a:rPr lang="en-US" smtClean="0"/>
              <a:pPr/>
              <a:t>38</a:t>
            </a:fld>
            <a:endParaRPr lang="en-US" dirty="0"/>
          </a:p>
        </p:txBody>
      </p:sp>
      <p:sp>
        <p:nvSpPr>
          <p:cNvPr id="4" name="Title 3"/>
          <p:cNvSpPr>
            <a:spLocks noGrp="1"/>
          </p:cNvSpPr>
          <p:nvPr>
            <p:ph type="title"/>
          </p:nvPr>
        </p:nvSpPr>
        <p:spPr>
          <a:xfrm>
            <a:off x="2057400" y="-30162"/>
            <a:ext cx="6781800" cy="792162"/>
          </a:xfrm>
        </p:spPr>
        <p:txBody>
          <a:bodyPr>
            <a:noAutofit/>
          </a:bodyPr>
          <a:lstStyle/>
          <a:p>
            <a:r>
              <a:rPr lang="en-US" sz="3200" dirty="0"/>
              <a:t>The Questions</a:t>
            </a:r>
          </a:p>
        </p:txBody>
      </p:sp>
    </p:spTree>
    <p:extLst>
      <p:ext uri="{BB962C8B-B14F-4D97-AF65-F5344CB8AC3E}">
        <p14:creationId xmlns:p14="http://schemas.microsoft.com/office/powerpoint/2010/main" val="839200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096962"/>
            <a:ext cx="8469796" cy="5486400"/>
          </a:xfrm>
        </p:spPr>
        <p:txBody>
          <a:bodyPr>
            <a:noAutofit/>
          </a:bodyPr>
          <a:lstStyle/>
          <a:p>
            <a:pPr lvl="0"/>
            <a:r>
              <a:rPr lang="en-US" sz="2200" dirty="0"/>
              <a:t>Which of the following functions is performed by the scheduler?</a:t>
            </a:r>
          </a:p>
          <a:p>
            <a:pPr lvl="1"/>
            <a:r>
              <a:rPr lang="en-US" sz="2200" dirty="0"/>
              <a:t>Development of scope based on drawings and specs</a:t>
            </a:r>
          </a:p>
          <a:p>
            <a:pPr lvl="1"/>
            <a:r>
              <a:rPr lang="en-US" sz="2200" dirty="0"/>
              <a:t>Prioritize equipment submittals procurement</a:t>
            </a:r>
          </a:p>
          <a:p>
            <a:pPr lvl="1"/>
            <a:r>
              <a:rPr lang="en-US" sz="2200" dirty="0"/>
              <a:t>Planning</a:t>
            </a:r>
          </a:p>
          <a:p>
            <a:pPr lvl="1"/>
            <a:r>
              <a:rPr lang="en-US" sz="2200" dirty="0"/>
              <a:t>Facilitating inputs/plan w/subs</a:t>
            </a:r>
          </a:p>
          <a:p>
            <a:pPr lvl="1"/>
            <a:r>
              <a:rPr lang="en-US" sz="2200" dirty="0"/>
              <a:t>Jobsite walks for status review</a:t>
            </a:r>
          </a:p>
          <a:p>
            <a:pPr lvl="1"/>
            <a:r>
              <a:rPr lang="en-US" sz="2200" dirty="0"/>
              <a:t>Updates to the schedule</a:t>
            </a:r>
          </a:p>
          <a:p>
            <a:pPr lvl="1"/>
            <a:r>
              <a:rPr lang="en-US" sz="2200" dirty="0"/>
              <a:t>Analysis of status, delays and risks</a:t>
            </a:r>
          </a:p>
          <a:p>
            <a:pPr lvl="1"/>
            <a:r>
              <a:rPr lang="en-US" sz="2200" dirty="0"/>
              <a:t>Reporting and communicating the schedule to the project team</a:t>
            </a:r>
          </a:p>
          <a:p>
            <a:pPr lvl="0"/>
            <a:r>
              <a:rPr lang="en-US" sz="2200" dirty="0"/>
              <a:t>What percentage of projects finish per the baseline dates (on time)?</a:t>
            </a:r>
          </a:p>
          <a:p>
            <a:pPr lvl="0"/>
            <a:r>
              <a:rPr lang="en-US" sz="2200" dirty="0"/>
              <a:t>Of the percentages of projects finished on time, what percentage met the budgeted dollar amount?</a:t>
            </a:r>
          </a:p>
        </p:txBody>
      </p:sp>
      <p:sp>
        <p:nvSpPr>
          <p:cNvPr id="3" name="Slide Number Placeholder 2"/>
          <p:cNvSpPr>
            <a:spLocks noGrp="1"/>
          </p:cNvSpPr>
          <p:nvPr>
            <p:ph type="sldNum" sz="quarter" idx="12"/>
          </p:nvPr>
        </p:nvSpPr>
        <p:spPr/>
        <p:txBody>
          <a:bodyPr/>
          <a:lstStyle/>
          <a:p>
            <a:fld id="{284F3615-B320-428E-8F0B-27A29EA952ED}" type="slidenum">
              <a:rPr lang="en-US" smtClean="0"/>
              <a:pPr/>
              <a:t>39</a:t>
            </a:fld>
            <a:endParaRPr lang="en-US" dirty="0"/>
          </a:p>
        </p:txBody>
      </p:sp>
      <p:sp>
        <p:nvSpPr>
          <p:cNvPr id="4" name="Title 3"/>
          <p:cNvSpPr>
            <a:spLocks noGrp="1"/>
          </p:cNvSpPr>
          <p:nvPr>
            <p:ph type="title"/>
          </p:nvPr>
        </p:nvSpPr>
        <p:spPr>
          <a:xfrm>
            <a:off x="2057400" y="-30162"/>
            <a:ext cx="6781800" cy="792162"/>
          </a:xfrm>
        </p:spPr>
        <p:txBody>
          <a:bodyPr>
            <a:noAutofit/>
          </a:bodyPr>
          <a:lstStyle/>
          <a:p>
            <a:r>
              <a:rPr lang="en-US" sz="3200" dirty="0"/>
              <a:t>The Questions</a:t>
            </a:r>
          </a:p>
        </p:txBody>
      </p:sp>
    </p:spTree>
    <p:extLst>
      <p:ext uri="{BB962C8B-B14F-4D97-AF65-F5344CB8AC3E}">
        <p14:creationId xmlns:p14="http://schemas.microsoft.com/office/powerpoint/2010/main" val="374374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66018"/>
            <a:ext cx="8229600" cy="5006182"/>
          </a:xfrm>
        </p:spPr>
        <p:txBody>
          <a:bodyPr>
            <a:normAutofit fontScale="85000" lnSpcReduction="10000"/>
          </a:bodyPr>
          <a:lstStyle/>
          <a:p>
            <a:r>
              <a:rPr lang="en-US" dirty="0"/>
              <a:t>The analogy of the role of the author compared to that of the typist brings to light the diminished role of the construction scheduler, as it has often become, compared to what the role of an experienced professional scheduler truly is.</a:t>
            </a:r>
          </a:p>
          <a:p>
            <a:r>
              <a:rPr lang="en-US" dirty="0"/>
              <a:t>Many challenges have been caused by this diminished role, so how did it get whittled down into little more than a data entry technician? </a:t>
            </a:r>
          </a:p>
          <a:p>
            <a:r>
              <a:rPr lang="en-US" dirty="0"/>
              <a:t>Leveraging the full extent of the role of a commercial construction scheduler is shown to alleviate confusion and resolve most challenges before they seriously compromise the project’s scheduled completion.</a:t>
            </a:r>
          </a:p>
          <a:p>
            <a:endParaRPr lang="en-US" dirty="0"/>
          </a:p>
        </p:txBody>
      </p:sp>
      <p:sp>
        <p:nvSpPr>
          <p:cNvPr id="2" name="Slide Number Placeholder 1"/>
          <p:cNvSpPr>
            <a:spLocks noGrp="1"/>
          </p:cNvSpPr>
          <p:nvPr>
            <p:ph type="sldNum" sz="quarter" idx="12"/>
          </p:nvPr>
        </p:nvSpPr>
        <p:spPr/>
        <p:txBody>
          <a:bodyPr/>
          <a:lstStyle/>
          <a:p>
            <a:fld id="{284F3615-B320-428E-8F0B-27A29EA952ED}" type="slidenum">
              <a:rPr lang="en-US" u="sng" smtClean="0"/>
              <a:pPr/>
              <a:t>4</a:t>
            </a:fld>
            <a:endParaRPr lang="en-US" u="sng" dirty="0"/>
          </a:p>
        </p:txBody>
      </p:sp>
      <p:sp>
        <p:nvSpPr>
          <p:cNvPr id="5" name="Title 4"/>
          <p:cNvSpPr>
            <a:spLocks noGrp="1"/>
          </p:cNvSpPr>
          <p:nvPr>
            <p:ph type="title"/>
          </p:nvPr>
        </p:nvSpPr>
        <p:spPr/>
        <p:txBody>
          <a:bodyPr/>
          <a:lstStyle/>
          <a:p>
            <a:r>
              <a:rPr lang="en-US" dirty="0"/>
              <a:t>Presentation Abstract</a:t>
            </a:r>
          </a:p>
        </p:txBody>
      </p:sp>
    </p:spTree>
    <p:extLst>
      <p:ext uri="{BB962C8B-B14F-4D97-AF65-F5344CB8AC3E}">
        <p14:creationId xmlns:p14="http://schemas.microsoft.com/office/powerpoint/2010/main" val="3781504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40</a:t>
            </a:fld>
            <a:endParaRPr lang="en-US" dirty="0"/>
          </a:p>
        </p:txBody>
      </p:sp>
      <p:sp>
        <p:nvSpPr>
          <p:cNvPr id="5" name="Title 4"/>
          <p:cNvSpPr>
            <a:spLocks noGrp="1"/>
          </p:cNvSpPr>
          <p:nvPr>
            <p:ph type="ctrTitle"/>
          </p:nvPr>
        </p:nvSpPr>
        <p:spPr>
          <a:xfrm>
            <a:off x="1447800" y="1752600"/>
            <a:ext cx="6248400" cy="2278408"/>
          </a:xfrm>
        </p:spPr>
        <p:txBody>
          <a:bodyPr>
            <a:normAutofit/>
          </a:bodyPr>
          <a:lstStyle/>
          <a:p>
            <a:r>
              <a:rPr lang="en-US" dirty="0">
                <a:effectLst/>
              </a:rPr>
              <a:t>Benefits of Using Professional Schedulers</a:t>
            </a:r>
          </a:p>
        </p:txBody>
      </p:sp>
    </p:spTree>
    <p:extLst>
      <p:ext uri="{BB962C8B-B14F-4D97-AF65-F5344CB8AC3E}">
        <p14:creationId xmlns:p14="http://schemas.microsoft.com/office/powerpoint/2010/main" val="14605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967581"/>
            <a:ext cx="8469796" cy="4922838"/>
          </a:xfrm>
        </p:spPr>
        <p:txBody>
          <a:bodyPr>
            <a:noAutofit/>
          </a:bodyPr>
          <a:lstStyle/>
          <a:p>
            <a:r>
              <a:rPr lang="en-US" sz="2800" dirty="0"/>
              <a:t>Professional schedulers ask the right questions and coordinate with other stakeholders and team members to get the input necessary to develop a realistic schedule. The project team will be guided by a readable baseline schedule that accurately represents the project’s execution timeline.</a:t>
            </a:r>
          </a:p>
          <a:p>
            <a:pPr lvl="0"/>
            <a:r>
              <a:rPr lang="en-US" sz="2800" dirty="0"/>
              <a:t>The professional scheduler offers skills in planning and controlling that complement the PM’s skills in managing the construction project.</a:t>
            </a:r>
          </a:p>
          <a:p>
            <a:pPr lvl="0"/>
            <a:r>
              <a:rPr lang="en-US" sz="2800" dirty="0"/>
              <a:t>A professional scheduler takes back his responsibilities, easing the responsibility load of the PM and freeing up his time and focus for decision making.</a:t>
            </a:r>
          </a:p>
          <a:p>
            <a:pPr lvl="0"/>
            <a:endParaRPr lang="en-US" sz="2400"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41</a:t>
            </a:fld>
            <a:endParaRPr lang="en-US" dirty="0"/>
          </a:p>
        </p:txBody>
      </p:sp>
      <p:sp>
        <p:nvSpPr>
          <p:cNvPr id="4" name="Title 3"/>
          <p:cNvSpPr>
            <a:spLocks noGrp="1"/>
          </p:cNvSpPr>
          <p:nvPr>
            <p:ph type="title"/>
          </p:nvPr>
        </p:nvSpPr>
        <p:spPr>
          <a:xfrm>
            <a:off x="2057400" y="-30162"/>
            <a:ext cx="6781800" cy="792162"/>
          </a:xfrm>
        </p:spPr>
        <p:txBody>
          <a:bodyPr>
            <a:noAutofit/>
          </a:bodyPr>
          <a:lstStyle/>
          <a:p>
            <a:r>
              <a:rPr lang="en-US" sz="3200" dirty="0"/>
              <a:t>Benefits</a:t>
            </a:r>
          </a:p>
        </p:txBody>
      </p:sp>
    </p:spTree>
    <p:extLst>
      <p:ext uri="{BB962C8B-B14F-4D97-AF65-F5344CB8AC3E}">
        <p14:creationId xmlns:p14="http://schemas.microsoft.com/office/powerpoint/2010/main" val="2992803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102" y="838200"/>
            <a:ext cx="8469796" cy="5638800"/>
          </a:xfrm>
        </p:spPr>
        <p:txBody>
          <a:bodyPr>
            <a:noAutofit/>
          </a:bodyPr>
          <a:lstStyle/>
          <a:p>
            <a:pPr lvl="0">
              <a:spcAft>
                <a:spcPts val="600"/>
              </a:spcAft>
            </a:pPr>
            <a:r>
              <a:rPr lang="en-US" sz="2800" dirty="0"/>
              <a:t>When there is professional scheduler dedicated to the schedule, sufficient time and focus are devoted to schedule design, schedule development, and schedule completion as well as the following:</a:t>
            </a:r>
          </a:p>
          <a:p>
            <a:pPr lvl="1">
              <a:spcBef>
                <a:spcPts val="0"/>
              </a:spcBef>
            </a:pPr>
            <a:r>
              <a:rPr lang="en-US" sz="2400" dirty="0"/>
              <a:t>Development of scope based on drawings and specs</a:t>
            </a:r>
          </a:p>
          <a:p>
            <a:pPr lvl="1">
              <a:spcBef>
                <a:spcPts val="0"/>
              </a:spcBef>
            </a:pPr>
            <a:r>
              <a:rPr lang="en-US" sz="2400" dirty="0"/>
              <a:t>Prioritizing equipment submittals procurement</a:t>
            </a:r>
          </a:p>
          <a:p>
            <a:pPr lvl="1">
              <a:spcBef>
                <a:spcPts val="0"/>
              </a:spcBef>
            </a:pPr>
            <a:r>
              <a:rPr lang="en-US" sz="2400" dirty="0"/>
              <a:t>Planning</a:t>
            </a:r>
          </a:p>
          <a:p>
            <a:pPr lvl="1">
              <a:spcBef>
                <a:spcPts val="0"/>
              </a:spcBef>
            </a:pPr>
            <a:r>
              <a:rPr lang="en-US" sz="2400" dirty="0"/>
              <a:t>Facilitating inputs/plan w/subs</a:t>
            </a:r>
          </a:p>
          <a:p>
            <a:pPr lvl="1">
              <a:spcBef>
                <a:spcPts val="0"/>
              </a:spcBef>
            </a:pPr>
            <a:r>
              <a:rPr lang="en-US" sz="2400" dirty="0"/>
              <a:t>Jobsite walks for status review</a:t>
            </a:r>
          </a:p>
          <a:p>
            <a:pPr lvl="1">
              <a:spcBef>
                <a:spcPts val="0"/>
              </a:spcBef>
            </a:pPr>
            <a:r>
              <a:rPr lang="en-US" sz="2400" dirty="0"/>
              <a:t>Updating the schedule</a:t>
            </a:r>
          </a:p>
          <a:p>
            <a:pPr lvl="1">
              <a:spcBef>
                <a:spcPts val="0"/>
              </a:spcBef>
            </a:pPr>
            <a:r>
              <a:rPr lang="en-US" sz="2400" dirty="0"/>
              <a:t>Analysis of status, delays and risks</a:t>
            </a:r>
          </a:p>
          <a:p>
            <a:pPr lvl="1">
              <a:spcBef>
                <a:spcPts val="0"/>
              </a:spcBef>
            </a:pPr>
            <a:r>
              <a:rPr lang="en-US" sz="2400" dirty="0"/>
              <a:t>Reporting and communicating the schedule to the project team</a:t>
            </a:r>
          </a:p>
          <a:p>
            <a:pPr lvl="1">
              <a:spcBef>
                <a:spcPts val="0"/>
              </a:spcBef>
            </a:pPr>
            <a:r>
              <a:rPr lang="en-US" sz="2400" dirty="0"/>
              <a:t>Fewer scheduling issues occur at the onset of the project</a:t>
            </a:r>
          </a:p>
          <a:p>
            <a:pPr lvl="0"/>
            <a:endParaRPr lang="en-US" sz="2400" dirty="0"/>
          </a:p>
        </p:txBody>
      </p:sp>
      <p:sp>
        <p:nvSpPr>
          <p:cNvPr id="3" name="Slide Number Placeholder 2"/>
          <p:cNvSpPr>
            <a:spLocks noGrp="1"/>
          </p:cNvSpPr>
          <p:nvPr>
            <p:ph type="sldNum" sz="quarter" idx="12"/>
          </p:nvPr>
        </p:nvSpPr>
        <p:spPr/>
        <p:txBody>
          <a:bodyPr/>
          <a:lstStyle/>
          <a:p>
            <a:fld id="{284F3615-B320-428E-8F0B-27A29EA952ED}" type="slidenum">
              <a:rPr lang="en-US" smtClean="0"/>
              <a:pPr/>
              <a:t>42</a:t>
            </a:fld>
            <a:endParaRPr lang="en-US" dirty="0"/>
          </a:p>
        </p:txBody>
      </p:sp>
      <p:sp>
        <p:nvSpPr>
          <p:cNvPr id="4" name="Title 3"/>
          <p:cNvSpPr>
            <a:spLocks noGrp="1"/>
          </p:cNvSpPr>
          <p:nvPr>
            <p:ph type="title"/>
          </p:nvPr>
        </p:nvSpPr>
        <p:spPr>
          <a:xfrm>
            <a:off x="2057400" y="-30162"/>
            <a:ext cx="6781800" cy="792162"/>
          </a:xfrm>
        </p:spPr>
        <p:txBody>
          <a:bodyPr>
            <a:noAutofit/>
          </a:bodyPr>
          <a:lstStyle/>
          <a:p>
            <a:r>
              <a:rPr lang="en-US" sz="3200" dirty="0"/>
              <a:t>Benefits</a:t>
            </a:r>
          </a:p>
        </p:txBody>
      </p:sp>
    </p:spTree>
    <p:extLst>
      <p:ext uri="{BB962C8B-B14F-4D97-AF65-F5344CB8AC3E}">
        <p14:creationId xmlns:p14="http://schemas.microsoft.com/office/powerpoint/2010/main" val="2201054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119981"/>
            <a:ext cx="8469796" cy="4922838"/>
          </a:xfrm>
        </p:spPr>
        <p:txBody>
          <a:bodyPr>
            <a:noAutofit/>
          </a:bodyPr>
          <a:lstStyle/>
          <a:p>
            <a:pPr lvl="0"/>
            <a:r>
              <a:rPr lang="en-US" sz="2800" dirty="0"/>
              <a:t>The fragmentation of the sector is alleviated by the professional scheduler’s role of involving owner, management, stakeholders and subcontractors in the planning, scheduling and the schedule updating process.</a:t>
            </a:r>
          </a:p>
          <a:p>
            <a:pPr lvl="0"/>
            <a:r>
              <a:rPr lang="en-US" sz="2800" dirty="0"/>
              <a:t>Project communications are improved through the efforts of the professional scheduler.</a:t>
            </a:r>
          </a:p>
          <a:p>
            <a:pPr lvl="0"/>
            <a:r>
              <a:rPr lang="en-US" sz="2800" dirty="0"/>
              <a:t>A professional scheduler calls attention to areas of contractor incapability in a timely enough manner for the contractor to do what it takes to see the job is done right.</a:t>
            </a:r>
          </a:p>
        </p:txBody>
      </p:sp>
      <p:sp>
        <p:nvSpPr>
          <p:cNvPr id="3" name="Slide Number Placeholder 2"/>
          <p:cNvSpPr>
            <a:spLocks noGrp="1"/>
          </p:cNvSpPr>
          <p:nvPr>
            <p:ph type="sldNum" sz="quarter" idx="12"/>
          </p:nvPr>
        </p:nvSpPr>
        <p:spPr/>
        <p:txBody>
          <a:bodyPr/>
          <a:lstStyle/>
          <a:p>
            <a:fld id="{284F3615-B320-428E-8F0B-27A29EA952ED}" type="slidenum">
              <a:rPr lang="en-US" smtClean="0"/>
              <a:pPr/>
              <a:t>43</a:t>
            </a:fld>
            <a:endParaRPr lang="en-US" dirty="0"/>
          </a:p>
        </p:txBody>
      </p:sp>
      <p:sp>
        <p:nvSpPr>
          <p:cNvPr id="4" name="Title 3"/>
          <p:cNvSpPr>
            <a:spLocks noGrp="1"/>
          </p:cNvSpPr>
          <p:nvPr>
            <p:ph type="title"/>
          </p:nvPr>
        </p:nvSpPr>
        <p:spPr>
          <a:xfrm>
            <a:off x="2057400" y="-30162"/>
            <a:ext cx="6781800" cy="792162"/>
          </a:xfrm>
        </p:spPr>
        <p:txBody>
          <a:bodyPr>
            <a:noAutofit/>
          </a:bodyPr>
          <a:lstStyle/>
          <a:p>
            <a:r>
              <a:rPr lang="en-US" sz="3200" dirty="0"/>
              <a:t>Benefits</a:t>
            </a:r>
          </a:p>
        </p:txBody>
      </p:sp>
    </p:spTree>
    <p:extLst>
      <p:ext uri="{BB962C8B-B14F-4D97-AF65-F5344CB8AC3E}">
        <p14:creationId xmlns:p14="http://schemas.microsoft.com/office/powerpoint/2010/main" val="2988874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119981"/>
            <a:ext cx="8469796" cy="4922838"/>
          </a:xfrm>
        </p:spPr>
        <p:txBody>
          <a:bodyPr>
            <a:noAutofit/>
          </a:bodyPr>
          <a:lstStyle/>
          <a:p>
            <a:pPr lvl="0"/>
            <a:r>
              <a:rPr lang="en-US" sz="2800" dirty="0"/>
              <a:t>A quality designed, developed, and maintained schedule will support and add credibility for or against claims.</a:t>
            </a:r>
          </a:p>
          <a:p>
            <a:pPr lvl="0"/>
            <a:r>
              <a:rPr lang="en-US" sz="2800" dirty="0"/>
              <a:t>The scheduler’s quality work results in clarity of the most beneficial risk allocation of a contract for all parties. </a:t>
            </a:r>
          </a:p>
          <a:p>
            <a:pPr lvl="0"/>
            <a:r>
              <a:rPr lang="en-US" sz="2800" dirty="0"/>
              <a:t>A professional scheduler is more likely to bring the lack of design information to the attention of the appropriate leaders in a timely manner. Schedule development includes designs, submittals, and RFIs along with other project activities.</a:t>
            </a:r>
          </a:p>
        </p:txBody>
      </p:sp>
      <p:sp>
        <p:nvSpPr>
          <p:cNvPr id="3" name="Slide Number Placeholder 2"/>
          <p:cNvSpPr>
            <a:spLocks noGrp="1"/>
          </p:cNvSpPr>
          <p:nvPr>
            <p:ph type="sldNum" sz="quarter" idx="12"/>
          </p:nvPr>
        </p:nvSpPr>
        <p:spPr/>
        <p:txBody>
          <a:bodyPr/>
          <a:lstStyle/>
          <a:p>
            <a:fld id="{284F3615-B320-428E-8F0B-27A29EA952ED}" type="slidenum">
              <a:rPr lang="en-US" smtClean="0"/>
              <a:pPr/>
              <a:t>44</a:t>
            </a:fld>
            <a:endParaRPr lang="en-US" dirty="0"/>
          </a:p>
        </p:txBody>
      </p:sp>
      <p:sp>
        <p:nvSpPr>
          <p:cNvPr id="4" name="Title 3"/>
          <p:cNvSpPr>
            <a:spLocks noGrp="1"/>
          </p:cNvSpPr>
          <p:nvPr>
            <p:ph type="title"/>
          </p:nvPr>
        </p:nvSpPr>
        <p:spPr>
          <a:xfrm>
            <a:off x="2057400" y="-30162"/>
            <a:ext cx="6781800" cy="792162"/>
          </a:xfrm>
        </p:spPr>
        <p:txBody>
          <a:bodyPr>
            <a:noAutofit/>
          </a:bodyPr>
          <a:lstStyle/>
          <a:p>
            <a:r>
              <a:rPr lang="en-US" sz="3200" dirty="0"/>
              <a:t>Benefits</a:t>
            </a:r>
          </a:p>
        </p:txBody>
      </p:sp>
    </p:spTree>
    <p:extLst>
      <p:ext uri="{BB962C8B-B14F-4D97-AF65-F5344CB8AC3E}">
        <p14:creationId xmlns:p14="http://schemas.microsoft.com/office/powerpoint/2010/main" val="306342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119981"/>
            <a:ext cx="8469796" cy="4922838"/>
          </a:xfrm>
        </p:spPr>
        <p:txBody>
          <a:bodyPr>
            <a:noAutofit/>
          </a:bodyPr>
          <a:lstStyle/>
          <a:p>
            <a:pPr lvl="0"/>
            <a:r>
              <a:rPr lang="en-US" dirty="0"/>
              <a:t>A truly professional scheduler can catch contractual ambiguities during the schedule design process.</a:t>
            </a:r>
          </a:p>
          <a:p>
            <a:pPr lvl="0"/>
            <a:r>
              <a:rPr lang="en-US" dirty="0"/>
              <a:t>Improved quality of work within the project due to better communications, collaboration, timely progress reports and schedule updates for better decision making and motivation.</a:t>
            </a:r>
          </a:p>
          <a:p>
            <a:pPr lvl="0"/>
            <a:r>
              <a:rPr lang="en-US" dirty="0"/>
              <a:t>A higher percentage of projects delivered on time and within budget.</a:t>
            </a:r>
          </a:p>
        </p:txBody>
      </p:sp>
      <p:sp>
        <p:nvSpPr>
          <p:cNvPr id="3" name="Slide Number Placeholder 2"/>
          <p:cNvSpPr>
            <a:spLocks noGrp="1"/>
          </p:cNvSpPr>
          <p:nvPr>
            <p:ph type="sldNum" sz="quarter" idx="12"/>
          </p:nvPr>
        </p:nvSpPr>
        <p:spPr/>
        <p:txBody>
          <a:bodyPr/>
          <a:lstStyle/>
          <a:p>
            <a:fld id="{284F3615-B320-428E-8F0B-27A29EA952ED}" type="slidenum">
              <a:rPr lang="en-US" smtClean="0"/>
              <a:pPr/>
              <a:t>45</a:t>
            </a:fld>
            <a:endParaRPr lang="en-US" dirty="0"/>
          </a:p>
        </p:txBody>
      </p:sp>
      <p:sp>
        <p:nvSpPr>
          <p:cNvPr id="4" name="Title 3"/>
          <p:cNvSpPr>
            <a:spLocks noGrp="1"/>
          </p:cNvSpPr>
          <p:nvPr>
            <p:ph type="title"/>
          </p:nvPr>
        </p:nvSpPr>
        <p:spPr>
          <a:xfrm>
            <a:off x="2057400" y="-30162"/>
            <a:ext cx="6781800" cy="792162"/>
          </a:xfrm>
        </p:spPr>
        <p:txBody>
          <a:bodyPr>
            <a:noAutofit/>
          </a:bodyPr>
          <a:lstStyle/>
          <a:p>
            <a:r>
              <a:rPr lang="en-US" sz="3200" dirty="0"/>
              <a:t>Benefits</a:t>
            </a:r>
          </a:p>
        </p:txBody>
      </p:sp>
    </p:spTree>
    <p:extLst>
      <p:ext uri="{BB962C8B-B14F-4D97-AF65-F5344CB8AC3E}">
        <p14:creationId xmlns:p14="http://schemas.microsoft.com/office/powerpoint/2010/main" val="1362301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295400"/>
            <a:ext cx="8469796" cy="4922838"/>
          </a:xfrm>
        </p:spPr>
        <p:txBody>
          <a:bodyPr>
            <a:noAutofit/>
          </a:bodyPr>
          <a:lstStyle/>
          <a:p>
            <a:pPr lvl="0">
              <a:spcBef>
                <a:spcPts val="600"/>
              </a:spcBef>
              <a:spcAft>
                <a:spcPts val="1200"/>
              </a:spcAft>
            </a:pPr>
            <a:r>
              <a:rPr lang="en-US" sz="2800" dirty="0"/>
              <a:t>Define the qualifications and responsibilities of the position within the organization or for the project. Hire applicants according to their abilities and successful experience with meeting these requirements. </a:t>
            </a:r>
          </a:p>
          <a:p>
            <a:pPr lvl="0">
              <a:spcBef>
                <a:spcPts val="600"/>
              </a:spcBef>
              <a:spcAft>
                <a:spcPts val="1200"/>
              </a:spcAft>
            </a:pPr>
            <a:r>
              <a:rPr lang="en-US" sz="2800" dirty="0"/>
              <a:t>Invest in the training and mentoring of existing schedule data clerks to develop the needed skills and help them adapt to their additional responsibilities.</a:t>
            </a:r>
          </a:p>
          <a:p>
            <a:pPr lvl="0">
              <a:spcBef>
                <a:spcPts val="600"/>
              </a:spcBef>
              <a:spcAft>
                <a:spcPts val="1200"/>
              </a:spcAft>
            </a:pPr>
            <a:r>
              <a:rPr lang="en-US" sz="2800" dirty="0"/>
              <a:t>Partner with a third party that has the skills and reputation for providing professional schedulers.</a:t>
            </a:r>
          </a:p>
        </p:txBody>
      </p:sp>
      <p:sp>
        <p:nvSpPr>
          <p:cNvPr id="3" name="Slide Number Placeholder 2"/>
          <p:cNvSpPr>
            <a:spLocks noGrp="1"/>
          </p:cNvSpPr>
          <p:nvPr>
            <p:ph type="sldNum" sz="quarter" idx="12"/>
          </p:nvPr>
        </p:nvSpPr>
        <p:spPr/>
        <p:txBody>
          <a:bodyPr/>
          <a:lstStyle/>
          <a:p>
            <a:fld id="{284F3615-B320-428E-8F0B-27A29EA952ED}" type="slidenum">
              <a:rPr lang="en-US" smtClean="0"/>
              <a:pPr/>
              <a:t>46</a:t>
            </a:fld>
            <a:endParaRPr lang="en-US" dirty="0"/>
          </a:p>
        </p:txBody>
      </p:sp>
      <p:sp>
        <p:nvSpPr>
          <p:cNvPr id="4" name="Title 3"/>
          <p:cNvSpPr>
            <a:spLocks noGrp="1"/>
          </p:cNvSpPr>
          <p:nvPr>
            <p:ph type="title"/>
          </p:nvPr>
        </p:nvSpPr>
        <p:spPr>
          <a:xfrm>
            <a:off x="2057400" y="243681"/>
            <a:ext cx="6781800" cy="792162"/>
          </a:xfrm>
        </p:spPr>
        <p:txBody>
          <a:bodyPr>
            <a:noAutofit/>
          </a:bodyPr>
          <a:lstStyle/>
          <a:p>
            <a:r>
              <a:rPr lang="en-US" sz="3200" dirty="0"/>
              <a:t>Three Tips to Leverage the Professional Scheduler</a:t>
            </a:r>
          </a:p>
        </p:txBody>
      </p:sp>
    </p:spTree>
    <p:extLst>
      <p:ext uri="{BB962C8B-B14F-4D97-AF65-F5344CB8AC3E}">
        <p14:creationId xmlns:p14="http://schemas.microsoft.com/office/powerpoint/2010/main" val="1111252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47</a:t>
            </a:fld>
            <a:endParaRPr lang="en-US" dirty="0"/>
          </a:p>
        </p:txBody>
      </p:sp>
      <p:sp>
        <p:nvSpPr>
          <p:cNvPr id="5" name="Title 4"/>
          <p:cNvSpPr>
            <a:spLocks noGrp="1"/>
          </p:cNvSpPr>
          <p:nvPr>
            <p:ph type="ctrTitle"/>
          </p:nvPr>
        </p:nvSpPr>
        <p:spPr>
          <a:xfrm>
            <a:off x="1447800" y="1752600"/>
            <a:ext cx="6248400" cy="2278408"/>
          </a:xfrm>
        </p:spPr>
        <p:txBody>
          <a:bodyPr>
            <a:normAutofit/>
          </a:bodyPr>
          <a:lstStyle/>
          <a:p>
            <a:r>
              <a:rPr lang="en-US" dirty="0">
                <a:effectLst/>
              </a:rPr>
              <a:t>Conclusion</a:t>
            </a:r>
          </a:p>
        </p:txBody>
      </p:sp>
    </p:spTree>
    <p:extLst>
      <p:ext uri="{BB962C8B-B14F-4D97-AF65-F5344CB8AC3E}">
        <p14:creationId xmlns:p14="http://schemas.microsoft.com/office/powerpoint/2010/main" val="80218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04" y="1295400"/>
            <a:ext cx="8469796" cy="4495800"/>
          </a:xfrm>
        </p:spPr>
        <p:txBody>
          <a:bodyPr>
            <a:noAutofit/>
          </a:bodyPr>
          <a:lstStyle/>
          <a:p>
            <a:pPr marL="0" indent="0">
              <a:buNone/>
            </a:pPr>
            <a:r>
              <a:rPr lang="en-US" dirty="0"/>
              <a:t>An author has the power to inform and motivate readers, effecting change through his work, so too the professional scheduler.</a:t>
            </a:r>
          </a:p>
          <a:p>
            <a:pPr marL="0" indent="0">
              <a:buNone/>
            </a:pPr>
            <a:r>
              <a:rPr lang="en-US" dirty="0"/>
              <a:t>The professional scheduler generates the foundations of effective project planning, scheduling, communication, collaboration and controls, motivating the project team to quality work, timely completion, and budget goals—simply by doing her job.</a:t>
            </a:r>
          </a:p>
        </p:txBody>
      </p:sp>
      <p:sp>
        <p:nvSpPr>
          <p:cNvPr id="3" name="Slide Number Placeholder 2"/>
          <p:cNvSpPr>
            <a:spLocks noGrp="1"/>
          </p:cNvSpPr>
          <p:nvPr>
            <p:ph type="sldNum" sz="quarter" idx="12"/>
          </p:nvPr>
        </p:nvSpPr>
        <p:spPr/>
        <p:txBody>
          <a:bodyPr/>
          <a:lstStyle/>
          <a:p>
            <a:fld id="{284F3615-B320-428E-8F0B-27A29EA952ED}" type="slidenum">
              <a:rPr lang="en-US" smtClean="0"/>
              <a:pPr/>
              <a:t>48</a:t>
            </a:fld>
            <a:endParaRPr lang="en-US" dirty="0"/>
          </a:p>
        </p:txBody>
      </p:sp>
      <p:sp>
        <p:nvSpPr>
          <p:cNvPr id="4" name="Title 3"/>
          <p:cNvSpPr>
            <a:spLocks noGrp="1"/>
          </p:cNvSpPr>
          <p:nvPr>
            <p:ph type="title"/>
          </p:nvPr>
        </p:nvSpPr>
        <p:spPr>
          <a:xfrm>
            <a:off x="2057400" y="243681"/>
            <a:ext cx="6781800" cy="792162"/>
          </a:xfrm>
        </p:spPr>
        <p:txBody>
          <a:bodyPr>
            <a:noAutofit/>
          </a:bodyPr>
          <a:lstStyle/>
          <a:p>
            <a:r>
              <a:rPr lang="en-US" sz="3200" dirty="0"/>
              <a:t>As the Author so too the Professional Scheduler</a:t>
            </a:r>
          </a:p>
        </p:txBody>
      </p:sp>
    </p:spTree>
    <p:extLst>
      <p:ext uri="{BB962C8B-B14F-4D97-AF65-F5344CB8AC3E}">
        <p14:creationId xmlns:p14="http://schemas.microsoft.com/office/powerpoint/2010/main" val="2401639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49</a:t>
            </a:fld>
            <a:endParaRPr lang="en-US" dirty="0"/>
          </a:p>
        </p:txBody>
      </p:sp>
      <p:sp>
        <p:nvSpPr>
          <p:cNvPr id="4" name="Title 3"/>
          <p:cNvSpPr>
            <a:spLocks noGrp="1"/>
          </p:cNvSpPr>
          <p:nvPr>
            <p:ph type="title"/>
          </p:nvPr>
        </p:nvSpPr>
        <p:spPr>
          <a:xfrm>
            <a:off x="2057400" y="54941"/>
            <a:ext cx="6781800" cy="792162"/>
          </a:xfrm>
        </p:spPr>
        <p:txBody>
          <a:bodyPr>
            <a:noAutofit/>
          </a:bodyPr>
          <a:lstStyle/>
          <a:p>
            <a:r>
              <a:rPr lang="en-US" sz="2800" dirty="0"/>
              <a:t>References</a:t>
            </a:r>
          </a:p>
        </p:txBody>
      </p:sp>
      <p:sp>
        <p:nvSpPr>
          <p:cNvPr id="5" name="Rectangle 1">
            <a:extLst>
              <a:ext uri="{FF2B5EF4-FFF2-40B4-BE49-F238E27FC236}">
                <a16:creationId xmlns:a16="http://schemas.microsoft.com/office/drawing/2014/main" id="{88C42DCE-7AE9-45F9-A40A-F5088BB325F9}"/>
              </a:ext>
            </a:extLst>
          </p:cNvPr>
          <p:cNvSpPr>
            <a:spLocks noGrp="1" noChangeArrowheads="1"/>
          </p:cNvSpPr>
          <p:nvPr>
            <p:ph idx="1"/>
          </p:nvPr>
        </p:nvSpPr>
        <p:spPr bwMode="auto">
          <a:xfrm>
            <a:off x="381000" y="831154"/>
            <a:ext cx="8381999" cy="612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152352" numCol="1" anchor="ctr" anchorCtr="0" compatLnSpc="1">
            <a:prstTxWarp prst="textNoShape">
              <a:avLst/>
            </a:prstTxWarp>
            <a:spAutoFit/>
          </a:bodyPr>
          <a:lstStyle/>
          <a:p>
            <a:pPr marL="457200" lvl="0" indent="-457200">
              <a:buFont typeface="+mj-lt"/>
              <a:buAutoNum type="arabicPeriod"/>
            </a:pPr>
            <a:r>
              <a:rPr lang="en-US" sz="2000" dirty="0"/>
              <a:t>The Constructor Civil Engineering Home, “Planning, Scheduling in Construction Management,” </a:t>
            </a:r>
            <a:r>
              <a:rPr lang="en-US" sz="2000" u="sng" dirty="0">
                <a:hlinkClick r:id="rId3"/>
              </a:rPr>
              <a:t>https://theconstructor.org/construction/planning-scheduling-and-construction-management/14/ </a:t>
            </a:r>
            <a:endParaRPr lang="en-US" sz="2000" dirty="0"/>
          </a:p>
          <a:p>
            <a:pPr marL="457200" lvl="0" indent="-457200">
              <a:buFont typeface="+mj-lt"/>
              <a:buAutoNum type="arabicPeriod"/>
            </a:pPr>
            <a:r>
              <a:rPr lang="en-US" sz="2000" dirty="0" err="1"/>
              <a:t>Devaux</a:t>
            </a:r>
            <a:r>
              <a:rPr lang="en-US" sz="2000" dirty="0"/>
              <a:t>, Stephen A., </a:t>
            </a:r>
            <a:r>
              <a:rPr lang="en-US" sz="2000" i="1" dirty="0"/>
              <a:t>Total Project Control: A Manager's Guide to Integrated Project Planning, Measuring and Tracking</a:t>
            </a:r>
            <a:r>
              <a:rPr lang="en-US" sz="2000" dirty="0"/>
              <a:t>, Copyright 1999 Stephen, A. </a:t>
            </a:r>
            <a:r>
              <a:rPr lang="en-US" sz="2000" dirty="0" err="1"/>
              <a:t>Devaux</a:t>
            </a:r>
            <a:r>
              <a:rPr lang="en-US" sz="2000" dirty="0"/>
              <a:t>, John Wiley and Sons, Inc.</a:t>
            </a:r>
          </a:p>
          <a:p>
            <a:pPr marL="457200" lvl="0" indent="-457200">
              <a:buFont typeface="+mj-lt"/>
              <a:buAutoNum type="arabicPeriod"/>
            </a:pPr>
            <a:r>
              <a:rPr lang="en-US" sz="2000" dirty="0"/>
              <a:t>Chris Carson, PMP, PSP, DRMP, Pete Oaklander, Craig Relyea, PMI-Project Management Institute, </a:t>
            </a:r>
            <a:r>
              <a:rPr lang="en-US" sz="2000" i="1" dirty="0"/>
              <a:t>CPM Scheduling for Construction: Best Practices and Guidelines</a:t>
            </a:r>
            <a:r>
              <a:rPr lang="en-US" sz="2000" dirty="0"/>
              <a:t>, Copyright© 2014 Project Management Institute Inc. All rights reserved.</a:t>
            </a:r>
          </a:p>
          <a:p>
            <a:pPr marL="457200" lvl="0" indent="-457200">
              <a:buFont typeface="+mj-lt"/>
              <a:buAutoNum type="arabicPeriod"/>
            </a:pPr>
            <a:r>
              <a:rPr lang="en-US" sz="2000" dirty="0"/>
              <a:t>Woolf, Murray B., PMP, </a:t>
            </a:r>
            <a:r>
              <a:rPr lang="en-US" sz="2000" i="1" dirty="0"/>
              <a:t>Faster Construction Projects with CPM Scheduling</a:t>
            </a:r>
            <a:r>
              <a:rPr lang="en-US" sz="2000" dirty="0"/>
              <a:t>, Copyright© 2007 </a:t>
            </a:r>
            <a:r>
              <a:rPr lang="en-US" sz="2000" dirty="0" err="1"/>
              <a:t>McGrawHill</a:t>
            </a:r>
            <a:r>
              <a:rPr lang="en-US" sz="2000" dirty="0"/>
              <a:t> Companies. All rights reserved.</a:t>
            </a:r>
          </a:p>
          <a:p>
            <a:pPr marL="457200" lvl="0" indent="-457200">
              <a:buFont typeface="+mj-lt"/>
              <a:buAutoNum type="arabicPeriod"/>
            </a:pPr>
            <a:r>
              <a:rPr lang="en-US" sz="2000" dirty="0"/>
              <a:t>Paul </a:t>
            </a:r>
            <a:r>
              <a:rPr lang="en-US" sz="2000" dirty="0" err="1"/>
              <a:t>Shamp</a:t>
            </a:r>
            <a:r>
              <a:rPr lang="en-US" sz="2000" dirty="0"/>
              <a:t>, “2017 Scheduling Strategies for Construction Project Managers Toward On Time Delivery;” Walden University   </a:t>
            </a:r>
            <a:r>
              <a:rPr lang="en-US" sz="2000" u="sng" dirty="0">
                <a:hlinkClick r:id="rId4"/>
              </a:rPr>
              <a:t>http://scholarworks.waldenu.edu/cgi/viewcontent.cgi?article=5125&amp;context=dissertations</a:t>
            </a:r>
            <a:endParaRPr lang="en-US" sz="2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319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5</a:t>
            </a:fld>
            <a:endParaRPr lang="en-US" dirty="0"/>
          </a:p>
        </p:txBody>
      </p:sp>
      <p:sp>
        <p:nvSpPr>
          <p:cNvPr id="5" name="Title 4"/>
          <p:cNvSpPr>
            <a:spLocks noGrp="1"/>
          </p:cNvSpPr>
          <p:nvPr>
            <p:ph type="ctrTitle"/>
          </p:nvPr>
        </p:nvSpPr>
        <p:spPr/>
        <p:txBody>
          <a:bodyPr/>
          <a:lstStyle/>
          <a:p>
            <a:r>
              <a:rPr lang="en-US" dirty="0">
                <a:effectLst/>
              </a:rPr>
              <a:t>Author vs Typist</a:t>
            </a:r>
            <a:endParaRPr lang="en-US" dirty="0"/>
          </a:p>
        </p:txBody>
      </p:sp>
      <p:sp>
        <p:nvSpPr>
          <p:cNvPr id="6" name="Subtitle 5"/>
          <p:cNvSpPr>
            <a:spLocks noGrp="1"/>
          </p:cNvSpPr>
          <p:nvPr>
            <p:ph type="subTitle" idx="1"/>
          </p:nvPr>
        </p:nvSpPr>
        <p:spPr>
          <a:xfrm>
            <a:off x="1371600" y="2819400"/>
            <a:ext cx="6400800" cy="914400"/>
          </a:xfrm>
        </p:spPr>
        <p:txBody>
          <a:bodyPr/>
          <a:lstStyle/>
          <a:p>
            <a:r>
              <a:rPr lang="en-US" dirty="0">
                <a:solidFill>
                  <a:schemeClr val="bg1"/>
                </a:solidFill>
                <a:effectLst/>
              </a:rPr>
              <a:t>The Difference</a:t>
            </a:r>
            <a:endParaRPr lang="en-US" dirty="0">
              <a:solidFill>
                <a:srgbClr val="00B0F0"/>
              </a:solidFill>
            </a:endParaRPr>
          </a:p>
        </p:txBody>
      </p:sp>
    </p:spTree>
    <p:extLst>
      <p:ext uri="{BB962C8B-B14F-4D97-AF65-F5344CB8AC3E}">
        <p14:creationId xmlns:p14="http://schemas.microsoft.com/office/powerpoint/2010/main" val="3450458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F3615-B320-428E-8F0B-27A29EA952ED}" type="slidenum">
              <a:rPr lang="en-US" smtClean="0"/>
              <a:pPr/>
              <a:t>50</a:t>
            </a:fld>
            <a:endParaRPr lang="en-US" dirty="0"/>
          </a:p>
        </p:txBody>
      </p:sp>
      <p:sp>
        <p:nvSpPr>
          <p:cNvPr id="4" name="Title 3"/>
          <p:cNvSpPr>
            <a:spLocks noGrp="1"/>
          </p:cNvSpPr>
          <p:nvPr>
            <p:ph type="title"/>
          </p:nvPr>
        </p:nvSpPr>
        <p:spPr>
          <a:xfrm>
            <a:off x="2078665" y="-30162"/>
            <a:ext cx="6781800" cy="792162"/>
          </a:xfrm>
        </p:spPr>
        <p:txBody>
          <a:bodyPr>
            <a:noAutofit/>
          </a:bodyPr>
          <a:lstStyle/>
          <a:p>
            <a:endParaRPr lang="en-US" sz="3200" dirty="0"/>
          </a:p>
        </p:txBody>
      </p:sp>
      <p:pic>
        <p:nvPicPr>
          <p:cNvPr id="6" name="Picture 5" descr="A picture containing indoor, game, playing&#10;&#10;Description generated with high confidence">
            <a:extLst>
              <a:ext uri="{FF2B5EF4-FFF2-40B4-BE49-F238E27FC236}">
                <a16:creationId xmlns:a16="http://schemas.microsoft.com/office/drawing/2014/main" id="{DE3F272B-4AC3-4D3A-8235-D5EE817E6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95400"/>
            <a:ext cx="7345680" cy="4591050"/>
          </a:xfrm>
          <a:prstGeom prst="rect">
            <a:avLst/>
          </a:prstGeom>
        </p:spPr>
      </p:pic>
    </p:spTree>
    <p:extLst>
      <p:ext uri="{BB962C8B-B14F-4D97-AF65-F5344CB8AC3E}">
        <p14:creationId xmlns:p14="http://schemas.microsoft.com/office/powerpoint/2010/main" val="174021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4F3615-B320-428E-8F0B-27A29EA952ED}" type="slidenum">
              <a:rPr lang="en-US" smtClean="0"/>
              <a:pPr/>
              <a:t>51</a:t>
            </a:fld>
            <a:endParaRPr lang="en-US" dirty="0"/>
          </a:p>
        </p:txBody>
      </p:sp>
      <p:sp>
        <p:nvSpPr>
          <p:cNvPr id="5" name="TextBox 4"/>
          <p:cNvSpPr txBox="1"/>
          <p:nvPr/>
        </p:nvSpPr>
        <p:spPr>
          <a:xfrm>
            <a:off x="341419" y="4457601"/>
            <a:ext cx="8461162" cy="2308324"/>
          </a:xfrm>
          <a:prstGeom prst="rect">
            <a:avLst/>
          </a:prstGeom>
          <a:solidFill>
            <a:srgbClr val="00B0F0"/>
          </a:solidFill>
        </p:spPr>
        <p:txBody>
          <a:bodyPr wrap="none" rtlCol="0">
            <a:spAutoFit/>
          </a:bodyPr>
          <a:lstStyle/>
          <a:p>
            <a:pPr algn="ctr"/>
            <a:r>
              <a:rPr lang="en-US" dirty="0">
                <a:solidFill>
                  <a:schemeClr val="bg1"/>
                </a:solidFill>
              </a:rPr>
              <a:t>(PS2950) </a:t>
            </a:r>
            <a:br>
              <a:rPr lang="en-US" dirty="0"/>
            </a:br>
            <a:r>
              <a:rPr lang="en-US" b="1" dirty="0">
                <a:solidFill>
                  <a:schemeClr val="bg1"/>
                </a:solidFill>
              </a:rPr>
              <a:t>Author vs Typist: A Reflection on the Role of the Scheduler in Commercial Construction</a:t>
            </a:r>
          </a:p>
          <a:p>
            <a:pPr algn="ctr"/>
            <a:r>
              <a:rPr lang="en-US" b="1" baseline="0" dirty="0">
                <a:solidFill>
                  <a:srgbClr val="003764"/>
                </a:solidFill>
                <a:effectLst>
                  <a:outerShdw blurRad="38100" dist="38100" dir="2700000" algn="tl">
                    <a:srgbClr val="000000">
                      <a:alpha val="43137"/>
                    </a:srgbClr>
                  </a:outerShdw>
                </a:effectLst>
              </a:rPr>
              <a:t>Satinder Baweja &amp; Lori Vidak</a:t>
            </a:r>
          </a:p>
          <a:p>
            <a:pPr algn="ctr"/>
            <a:r>
              <a:rPr lang="en-US" b="1" dirty="0">
                <a:solidFill>
                  <a:srgbClr val="003764"/>
                </a:solidFill>
                <a:effectLst>
                  <a:outerShdw blurRad="38100" dist="38100" dir="2700000" algn="tl">
                    <a:srgbClr val="000000">
                      <a:alpha val="43137"/>
                    </a:srgbClr>
                  </a:outerShdw>
                </a:effectLst>
              </a:rPr>
              <a:t>1-972-365-5372</a:t>
            </a:r>
          </a:p>
          <a:p>
            <a:pPr algn="ctr"/>
            <a:r>
              <a:rPr lang="en-US" b="1" dirty="0">
                <a:solidFill>
                  <a:srgbClr val="003764"/>
                </a:solidFill>
                <a:effectLst>
                  <a:outerShdw blurRad="38100" dist="38100" dir="2700000" algn="tl">
                    <a:srgbClr val="000000">
                      <a:alpha val="43137"/>
                    </a:srgbClr>
                  </a:outerShdw>
                </a:effectLst>
              </a:rPr>
              <a:t>1-214-552-6453</a:t>
            </a:r>
          </a:p>
          <a:p>
            <a:pPr algn="ctr"/>
            <a:r>
              <a:rPr lang="en-US" b="1" dirty="0">
                <a:solidFill>
                  <a:srgbClr val="009BDE"/>
                </a:solidFill>
                <a:effectLst>
                  <a:outerShdw blurRad="38100" dist="38100" dir="2700000" algn="tl">
                    <a:srgbClr val="000000">
                      <a:alpha val="43137"/>
                    </a:srgbClr>
                  </a:outerShdw>
                </a:effectLst>
                <a:hlinkClick r:id="rId3"/>
              </a:rPr>
              <a:t>sbaweja@milestone.us.com</a:t>
            </a:r>
            <a:r>
              <a:rPr lang="en-US" b="1" dirty="0">
                <a:solidFill>
                  <a:srgbClr val="009BDE"/>
                </a:solidFill>
                <a:effectLst>
                  <a:outerShdw blurRad="38100" dist="38100" dir="2700000" algn="tl">
                    <a:srgbClr val="000000">
                      <a:alpha val="43137"/>
                    </a:srgbClr>
                  </a:outerShdw>
                </a:effectLst>
              </a:rPr>
              <a:t> </a:t>
            </a:r>
          </a:p>
          <a:p>
            <a:pPr algn="ctr"/>
            <a:r>
              <a:rPr lang="en-US" b="1" dirty="0">
                <a:solidFill>
                  <a:srgbClr val="009BDE"/>
                </a:solidFill>
                <a:effectLst>
                  <a:outerShdw blurRad="38100" dist="38100" dir="2700000" algn="tl">
                    <a:srgbClr val="000000">
                      <a:alpha val="43137"/>
                    </a:srgbClr>
                  </a:outerShdw>
                </a:effectLst>
                <a:hlinkClick r:id="rId4"/>
              </a:rPr>
              <a:t>lvidak@milestone.us.com</a:t>
            </a:r>
            <a:endParaRPr lang="en-US" b="1" dirty="0">
              <a:solidFill>
                <a:srgbClr val="009BDE"/>
              </a:solidFill>
              <a:effectLst>
                <a:outerShdw blurRad="38100" dist="38100" dir="2700000" algn="tl">
                  <a:srgbClr val="000000">
                    <a:alpha val="43137"/>
                  </a:srgbClr>
                </a:outerShdw>
              </a:effectLst>
            </a:endParaRPr>
          </a:p>
          <a:p>
            <a:pPr algn="ctr"/>
            <a:endParaRPr lang="en-US" b="1" dirty="0">
              <a:solidFill>
                <a:srgbClr val="009BD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043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0"/>
            <a:ext cx="8229600" cy="4906617"/>
          </a:xfrm>
        </p:spPr>
        <p:txBody>
          <a:bodyPr vert="horz" lIns="91440" tIns="45720" rIns="91440" bIns="45720" rtlCol="0" anchor="t">
            <a:normAutofit/>
          </a:bodyPr>
          <a:lstStyle/>
          <a:p>
            <a:pPr fontAlgn="base">
              <a:spcBef>
                <a:spcPts val="600"/>
              </a:spcBef>
              <a:spcAft>
                <a:spcPts val="1200"/>
              </a:spcAft>
            </a:pPr>
            <a:r>
              <a:rPr lang="en-US" dirty="0"/>
              <a:t>An author, working as an author, is also a typist, but a typist, working as a typist, is not an author.</a:t>
            </a:r>
          </a:p>
          <a:p>
            <a:pPr fontAlgn="base">
              <a:spcBef>
                <a:spcPts val="600"/>
              </a:spcBef>
              <a:spcAft>
                <a:spcPts val="1200"/>
              </a:spcAft>
            </a:pPr>
            <a:r>
              <a:rPr lang="en-US" dirty="0"/>
              <a:t>The author starts with an idea, defines the plot, develops the characters, sketches out the settings and the outline of the written project which she undertakes.</a:t>
            </a:r>
            <a:endParaRPr lang="en-US" dirty="0">
              <a:cs typeface="Calibri"/>
            </a:endParaRPr>
          </a:p>
        </p:txBody>
      </p:sp>
      <p:sp>
        <p:nvSpPr>
          <p:cNvPr id="2" name="Slide Number Placeholder 1"/>
          <p:cNvSpPr>
            <a:spLocks noGrp="1"/>
          </p:cNvSpPr>
          <p:nvPr>
            <p:ph type="sldNum" sz="quarter" idx="12"/>
          </p:nvPr>
        </p:nvSpPr>
        <p:spPr/>
        <p:txBody>
          <a:bodyPr/>
          <a:lstStyle/>
          <a:p>
            <a:fld id="{284F3615-B320-428E-8F0B-27A29EA952ED}" type="slidenum">
              <a:rPr lang="en-US" smtClean="0"/>
              <a:pPr/>
              <a:t>6</a:t>
            </a:fld>
            <a:endParaRPr lang="en-US" dirty="0"/>
          </a:p>
        </p:txBody>
      </p:sp>
      <p:sp>
        <p:nvSpPr>
          <p:cNvPr id="5" name="Title 4"/>
          <p:cNvSpPr>
            <a:spLocks noGrp="1"/>
          </p:cNvSpPr>
          <p:nvPr>
            <p:ph type="title"/>
          </p:nvPr>
        </p:nvSpPr>
        <p:spPr/>
        <p:txBody>
          <a:bodyPr/>
          <a:lstStyle/>
          <a:p>
            <a:r>
              <a:rPr lang="en-US" dirty="0"/>
              <a:t>The Author</a:t>
            </a:r>
          </a:p>
        </p:txBody>
      </p:sp>
    </p:spTree>
    <p:extLst>
      <p:ext uri="{BB962C8B-B14F-4D97-AF65-F5344CB8AC3E}">
        <p14:creationId xmlns:p14="http://schemas.microsoft.com/office/powerpoint/2010/main" val="331455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6638" y="1401244"/>
            <a:ext cx="8410162" cy="5006182"/>
          </a:xfrm>
        </p:spPr>
        <p:txBody>
          <a:bodyPr vert="horz" lIns="91440" tIns="45720" rIns="91440" bIns="45720" rtlCol="0" anchor="t">
            <a:noAutofit/>
          </a:bodyPr>
          <a:lstStyle/>
          <a:p>
            <a:pPr fontAlgn="base">
              <a:spcBef>
                <a:spcPts val="600"/>
              </a:spcBef>
              <a:spcAft>
                <a:spcPts val="1200"/>
              </a:spcAft>
            </a:pPr>
            <a:r>
              <a:rPr lang="en-US" sz="2400" dirty="0"/>
              <a:t>She sends out queries for publisher buy-in and involves his agent, editor or other stakeholders and staff. She does this knowing that her work must satisfy the reader, her editor, and her publisher, as well as herself.</a:t>
            </a:r>
            <a:endParaRPr lang="en-US" dirty="0">
              <a:cs typeface="Calibri"/>
            </a:endParaRPr>
          </a:p>
          <a:p>
            <a:pPr fontAlgn="base">
              <a:spcBef>
                <a:spcPts val="600"/>
              </a:spcBef>
              <a:spcAft>
                <a:spcPts val="1200"/>
              </a:spcAft>
            </a:pPr>
            <a:r>
              <a:rPr lang="en-US" sz="2400" dirty="0"/>
              <a:t>She has the authority to change the original plot and outline if needed.</a:t>
            </a:r>
          </a:p>
          <a:p>
            <a:pPr fontAlgn="base">
              <a:spcBef>
                <a:spcPts val="600"/>
              </a:spcBef>
              <a:spcAft>
                <a:spcPts val="1200"/>
              </a:spcAft>
            </a:pPr>
            <a:r>
              <a:rPr lang="en-US" sz="2400" dirty="0"/>
              <a:t>The author must update the story often, guided by its outline and the intent of its storyline. These updates continue throughout the life of the work until its publication.</a:t>
            </a:r>
          </a:p>
        </p:txBody>
      </p:sp>
      <p:sp>
        <p:nvSpPr>
          <p:cNvPr id="2" name="Slide Number Placeholder 1"/>
          <p:cNvSpPr>
            <a:spLocks noGrp="1"/>
          </p:cNvSpPr>
          <p:nvPr>
            <p:ph type="sldNum" sz="quarter" idx="12"/>
          </p:nvPr>
        </p:nvSpPr>
        <p:spPr/>
        <p:txBody>
          <a:bodyPr/>
          <a:lstStyle/>
          <a:p>
            <a:fld id="{284F3615-B320-428E-8F0B-27A29EA952ED}" type="slidenum">
              <a:rPr lang="en-US" smtClean="0"/>
              <a:pPr/>
              <a:t>7</a:t>
            </a:fld>
            <a:endParaRPr lang="en-US" dirty="0"/>
          </a:p>
        </p:txBody>
      </p:sp>
      <p:sp>
        <p:nvSpPr>
          <p:cNvPr id="5" name="Title 4"/>
          <p:cNvSpPr>
            <a:spLocks noGrp="1"/>
          </p:cNvSpPr>
          <p:nvPr>
            <p:ph type="title"/>
          </p:nvPr>
        </p:nvSpPr>
        <p:spPr/>
        <p:txBody>
          <a:bodyPr/>
          <a:lstStyle/>
          <a:p>
            <a:r>
              <a:rPr lang="en-US" dirty="0"/>
              <a:t>The Author</a:t>
            </a:r>
          </a:p>
        </p:txBody>
      </p:sp>
    </p:spTree>
    <p:extLst>
      <p:ext uri="{BB962C8B-B14F-4D97-AF65-F5344CB8AC3E}">
        <p14:creationId xmlns:p14="http://schemas.microsoft.com/office/powerpoint/2010/main" val="158020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26989"/>
            <a:ext cx="6781800" cy="792162"/>
          </a:xfrm>
        </p:spPr>
        <p:txBody>
          <a:bodyPr>
            <a:normAutofit/>
          </a:bodyPr>
          <a:lstStyle/>
          <a:p>
            <a:r>
              <a:rPr lang="en-US" dirty="0"/>
              <a:t>The Many Hats of the Author</a:t>
            </a:r>
          </a:p>
        </p:txBody>
      </p:sp>
      <p:sp>
        <p:nvSpPr>
          <p:cNvPr id="7" name="Content Placeholder 6"/>
          <p:cNvSpPr>
            <a:spLocks noGrp="1"/>
          </p:cNvSpPr>
          <p:nvPr>
            <p:ph sz="half" idx="2"/>
          </p:nvPr>
        </p:nvSpPr>
        <p:spPr>
          <a:xfrm>
            <a:off x="304793" y="1371600"/>
            <a:ext cx="4040188" cy="4648200"/>
          </a:xfrm>
        </p:spPr>
        <p:txBody>
          <a:bodyPr vert="horz" lIns="91440" tIns="45720" rIns="91440" bIns="45720" rtlCol="0" anchor="t">
            <a:noAutofit/>
          </a:bodyPr>
          <a:lstStyle/>
          <a:p>
            <a:r>
              <a:rPr lang="en-US" sz="3200" dirty="0"/>
              <a:t>Artist</a:t>
            </a:r>
          </a:p>
          <a:p>
            <a:r>
              <a:rPr lang="en-US" sz="3200" dirty="0"/>
              <a:t>Inquisitor</a:t>
            </a:r>
          </a:p>
          <a:p>
            <a:r>
              <a:rPr lang="en-US" sz="3200" dirty="0"/>
              <a:t>Researcher</a:t>
            </a:r>
          </a:p>
          <a:p>
            <a:r>
              <a:rPr lang="en-US" sz="3200" dirty="0"/>
              <a:t>Problem Solver</a:t>
            </a:r>
          </a:p>
          <a:p>
            <a:r>
              <a:rPr lang="en-US" sz="3200" dirty="0"/>
              <a:t>Communicator</a:t>
            </a:r>
          </a:p>
          <a:p>
            <a:r>
              <a:rPr lang="en-US" sz="3200" dirty="0"/>
              <a:t>Designer</a:t>
            </a:r>
          </a:p>
          <a:p>
            <a:r>
              <a:rPr lang="en-US" sz="3200" dirty="0"/>
              <a:t>Typist</a:t>
            </a:r>
          </a:p>
        </p:txBody>
      </p:sp>
      <p:sp>
        <p:nvSpPr>
          <p:cNvPr id="3" name="Slide Number Placeholder 2"/>
          <p:cNvSpPr>
            <a:spLocks noGrp="1"/>
          </p:cNvSpPr>
          <p:nvPr>
            <p:ph type="sldNum" sz="quarter" idx="12"/>
          </p:nvPr>
        </p:nvSpPr>
        <p:spPr/>
        <p:txBody>
          <a:bodyPr/>
          <a:lstStyle/>
          <a:p>
            <a:fld id="{284F3615-B320-428E-8F0B-27A29EA952ED}" type="slidenum">
              <a:rPr lang="en-US" smtClean="0"/>
              <a:pPr/>
              <a:t>8</a:t>
            </a:fld>
            <a:endParaRPr lang="en-US" dirty="0"/>
          </a:p>
        </p:txBody>
      </p:sp>
      <p:pic>
        <p:nvPicPr>
          <p:cNvPr id="15" name="Picture 14" descr="A picture containing hat, headdress, table, clothing&#10;&#10;Description generated with very high confidence">
            <a:extLst>
              <a:ext uri="{FF2B5EF4-FFF2-40B4-BE49-F238E27FC236}">
                <a16:creationId xmlns:a16="http://schemas.microsoft.com/office/drawing/2014/main" id="{8ABFD100-B4E6-43A4-88C5-EBE7F1109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097" y="1595437"/>
            <a:ext cx="5163176" cy="3436739"/>
          </a:xfrm>
          <a:prstGeom prst="rect">
            <a:avLst/>
          </a:prstGeom>
        </p:spPr>
      </p:pic>
      <p:sp>
        <p:nvSpPr>
          <p:cNvPr id="16" name="Rectangle 15">
            <a:extLst>
              <a:ext uri="{FF2B5EF4-FFF2-40B4-BE49-F238E27FC236}">
                <a16:creationId xmlns:a16="http://schemas.microsoft.com/office/drawing/2014/main" id="{0123961D-D893-48AF-B91D-02D660407470}"/>
              </a:ext>
            </a:extLst>
          </p:cNvPr>
          <p:cNvSpPr/>
          <p:nvPr/>
        </p:nvSpPr>
        <p:spPr>
          <a:xfrm>
            <a:off x="5489706" y="5032176"/>
            <a:ext cx="3475390" cy="307777"/>
          </a:xfrm>
          <a:prstGeom prst="rect">
            <a:avLst/>
          </a:prstGeom>
        </p:spPr>
        <p:txBody>
          <a:bodyPr wrap="square">
            <a:spAutoFit/>
          </a:bodyPr>
          <a:lstStyle/>
          <a:p>
            <a:r>
              <a:rPr lang="en-US" sz="1400" dirty="0"/>
              <a:t>Image from Pixabay.com—Creative Commons</a:t>
            </a:r>
          </a:p>
        </p:txBody>
      </p:sp>
    </p:spTree>
    <p:extLst>
      <p:ext uri="{BB962C8B-B14F-4D97-AF65-F5344CB8AC3E}">
        <p14:creationId xmlns:p14="http://schemas.microsoft.com/office/powerpoint/2010/main" val="255782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445051"/>
            <a:ext cx="7620000" cy="4211004"/>
          </a:xfrm>
        </p:spPr>
        <p:txBody>
          <a:bodyPr vert="horz" lIns="91440" tIns="45720" rIns="91440" bIns="45720" rtlCol="0" anchor="t">
            <a:noAutofit/>
          </a:bodyPr>
          <a:lstStyle/>
          <a:p>
            <a:pPr fontAlgn="base">
              <a:spcBef>
                <a:spcPts val="600"/>
              </a:spcBef>
              <a:spcAft>
                <a:spcPts val="1200"/>
              </a:spcAft>
            </a:pPr>
            <a:r>
              <a:rPr lang="en-US" sz="2400" dirty="0"/>
              <a:t>The mentality of a typist is that of a data entry technician, who accurately and efficiently retrieves, enters, and records information. </a:t>
            </a:r>
          </a:p>
          <a:p>
            <a:pPr fontAlgn="base">
              <a:spcBef>
                <a:spcPts val="600"/>
              </a:spcBef>
              <a:spcAft>
                <a:spcPts val="1200"/>
              </a:spcAft>
            </a:pPr>
            <a:r>
              <a:rPr lang="en-US" sz="2400" dirty="0"/>
              <a:t>The typist is a proofreader, skilled, dexterous on the keyboard, and well versed with word processing software such as Word.</a:t>
            </a:r>
          </a:p>
          <a:p>
            <a:pPr fontAlgn="base">
              <a:spcBef>
                <a:spcPts val="600"/>
              </a:spcBef>
              <a:spcAft>
                <a:spcPts val="1200"/>
              </a:spcAft>
            </a:pPr>
            <a:r>
              <a:rPr lang="en-US" sz="2400" dirty="0"/>
              <a:t>She must produce a finished product that accurately represents the information required within the documentation.</a:t>
            </a:r>
          </a:p>
        </p:txBody>
      </p:sp>
      <p:sp>
        <p:nvSpPr>
          <p:cNvPr id="2" name="Slide Number Placeholder 1"/>
          <p:cNvSpPr>
            <a:spLocks noGrp="1"/>
          </p:cNvSpPr>
          <p:nvPr>
            <p:ph type="sldNum" sz="quarter" idx="12"/>
          </p:nvPr>
        </p:nvSpPr>
        <p:spPr/>
        <p:txBody>
          <a:bodyPr/>
          <a:lstStyle/>
          <a:p>
            <a:fld id="{284F3615-B320-428E-8F0B-27A29EA952ED}" type="slidenum">
              <a:rPr lang="en-US" smtClean="0"/>
              <a:pPr/>
              <a:t>9</a:t>
            </a:fld>
            <a:endParaRPr lang="en-US" dirty="0"/>
          </a:p>
        </p:txBody>
      </p:sp>
      <p:sp>
        <p:nvSpPr>
          <p:cNvPr id="5" name="Title 4"/>
          <p:cNvSpPr>
            <a:spLocks noGrp="1"/>
          </p:cNvSpPr>
          <p:nvPr>
            <p:ph type="title"/>
          </p:nvPr>
        </p:nvSpPr>
        <p:spPr/>
        <p:txBody>
          <a:bodyPr/>
          <a:lstStyle/>
          <a:p>
            <a:r>
              <a:rPr lang="en-US" dirty="0"/>
              <a:t>The Typist</a:t>
            </a:r>
          </a:p>
        </p:txBody>
      </p:sp>
    </p:spTree>
    <p:extLst>
      <p:ext uri="{BB962C8B-B14F-4D97-AF65-F5344CB8AC3E}">
        <p14:creationId xmlns:p14="http://schemas.microsoft.com/office/powerpoint/2010/main" val="956547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D) Presentation Title&amp;quot;&quot;/&gt;&lt;property id=&quot;20307&quot; value=&quot;256&quot;/&gt;&lt;/object&gt;&lt;object type=&quot;3&quot; unique_id=&quot;10004&quot;&gt;&lt;property id=&quot;20148&quot; value=&quot;5&quot;/&gt;&lt;property id=&quot;20300&quot; value=&quot;Slide 2 - &amp;quot;PLEASE USE MICROPHONE FOR ALL QUESTIONS AND COMMENTS!&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 - &amp;quot;QUESTIONS/COMMENTS?   (PLEASE USE MICROPHONE)&amp;quot;&quot;/&gt;&lt;property id=&quot;20307&quot; value=&quot;263&quot;/&gt;&lt;/object&gt;&lt;object type=&quot;3&quot; unique_id=&quot;10011&quot;&gt;&lt;property id=&quot;20148&quot; value=&quot;5&quot;/&gt;&lt;property id=&quot;20300&quot; value=&quot;Slide 9&quot;/&gt;&lt;property id=&quot;20307&quot; value=&quot;264&quot;/&gt;&lt;/object&gt;&lt;/object&gt;&lt;object type=&quot;8&quot; unique_id=&quot;1002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5b0eab-cfbf-4c4b-87a9-1cd921f853d4" xsi:nil="true"/>
    <lcf76f155ced4ddcb4097134ff3c332f xmlns="6a3f5ded-82a7-46c8-8545-eb4a75d57e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34729E865318448DC7D033CEEFD500" ma:contentTypeVersion="17" ma:contentTypeDescription="Create a new document." ma:contentTypeScope="" ma:versionID="63c45e9ddef236342fba7eae4a91792a">
  <xsd:schema xmlns:xsd="http://www.w3.org/2001/XMLSchema" xmlns:xs="http://www.w3.org/2001/XMLSchema" xmlns:p="http://schemas.microsoft.com/office/2006/metadata/properties" xmlns:ns2="085b0eab-cfbf-4c4b-87a9-1cd921f853d4" xmlns:ns3="6a3f5ded-82a7-46c8-8545-eb4a75d57e26" targetNamespace="http://schemas.microsoft.com/office/2006/metadata/properties" ma:root="true" ma:fieldsID="e60e3b173d67d972b2b85ec07acc7bf0" ns2:_="" ns3:_="">
    <xsd:import namespace="085b0eab-cfbf-4c4b-87a9-1cd921f853d4"/>
    <xsd:import namespace="6a3f5ded-82a7-46c8-8545-eb4a75d57e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b0eab-cfbf-4c4b-87a9-1cd921f853d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1d289816-0a21-4c09-be8b-edba67c66058}" ma:internalName="TaxCatchAll" ma:showField="CatchAllData" ma:web="085b0eab-cfbf-4c4b-87a9-1cd921f853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3f5ded-82a7-46c8-8545-eb4a75d57e2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f781cb6-0676-4585-8990-e1ffef561b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4A6B59-89D2-4FEB-B482-31EB7678F6CE}">
  <ds:schemaRefs>
    <ds:schemaRef ds:uri="http://www.w3.org/XML/1998/namespace"/>
    <ds:schemaRef ds:uri="http://purl.org/dc/terms/"/>
    <ds:schemaRef ds:uri="085b0eab-cfbf-4c4b-87a9-1cd921f853d4"/>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6a3f5ded-82a7-46c8-8545-eb4a75d57e26"/>
    <ds:schemaRef ds:uri="http://schemas.microsoft.com/office/2006/metadata/properties"/>
  </ds:schemaRefs>
</ds:datastoreItem>
</file>

<file path=customXml/itemProps2.xml><?xml version="1.0" encoding="utf-8"?>
<ds:datastoreItem xmlns:ds="http://schemas.openxmlformats.org/officeDocument/2006/customXml" ds:itemID="{5AC4B220-F771-4624-9118-D1AFF0B46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b0eab-cfbf-4c4b-87a9-1cd921f853d4"/>
    <ds:schemaRef ds:uri="6a3f5ded-82a7-46c8-8545-eb4a75d57e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1BBEB9-12CD-48B2-B233-FCA4453A53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1607</TotalTime>
  <Words>7592</Words>
  <Application>Microsoft Office PowerPoint</Application>
  <PresentationFormat>On-screen Show (4:3)</PresentationFormat>
  <Paragraphs>498</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(PS2950)  Author vs Typist: A Reflection on the Role of the Scheduler in Commercial Construction</vt:lpstr>
      <vt:lpstr>Presenter Bio</vt:lpstr>
      <vt:lpstr>Presenter Bio</vt:lpstr>
      <vt:lpstr>Presentation Abstract</vt:lpstr>
      <vt:lpstr>Author vs Typist</vt:lpstr>
      <vt:lpstr>The Author</vt:lpstr>
      <vt:lpstr>The Author</vt:lpstr>
      <vt:lpstr>The Many Hats of the Author</vt:lpstr>
      <vt:lpstr>The Typist</vt:lpstr>
      <vt:lpstr>The Skills and Abilities of the Typist </vt:lpstr>
      <vt:lpstr>The Professional Scheduler vs. the Schedule Data Entry Clerk</vt:lpstr>
      <vt:lpstr>The Professional Scheduler</vt:lpstr>
      <vt:lpstr>The Professional Scheduler</vt:lpstr>
      <vt:lpstr>The Many Hats of the Professional Scheduler </vt:lpstr>
      <vt:lpstr>The Schedule Data Entry Clerk</vt:lpstr>
      <vt:lpstr>The Abilities of the Schedule Data Entry Clerk</vt:lpstr>
      <vt:lpstr>Parallels</vt:lpstr>
      <vt:lpstr>The Diminished Role of the Professional Scheduler</vt:lpstr>
      <vt:lpstr>Reason 1</vt:lpstr>
      <vt:lpstr>The Corruption of the CPM Master Schedule’s Perceived Usefulness</vt:lpstr>
      <vt:lpstr>Reason 1</vt:lpstr>
      <vt:lpstr>Reason 2</vt:lpstr>
      <vt:lpstr>Reason 2</vt:lpstr>
      <vt:lpstr>Reason 2</vt:lpstr>
      <vt:lpstr>Reason 3</vt:lpstr>
      <vt:lpstr>Reason 4</vt:lpstr>
      <vt:lpstr>Reason 5</vt:lpstr>
      <vt:lpstr>Reason 5</vt:lpstr>
      <vt:lpstr>Vacancy</vt:lpstr>
      <vt:lpstr>Resulting Challenges</vt:lpstr>
      <vt:lpstr>One Interesting Study Provides Some Challenge Statistics</vt:lpstr>
      <vt:lpstr>CAUSES FOR CONSTRUCTION SITE DELAY</vt:lpstr>
      <vt:lpstr> Causes Related Directly to the Scheduling Process</vt:lpstr>
      <vt:lpstr> Causes Related Indirectly to the Scheduling Process</vt:lpstr>
      <vt:lpstr> Additional and Concurrent Challenges</vt:lpstr>
      <vt:lpstr> Additional and Concurrent Challenges</vt:lpstr>
      <vt:lpstr>Time to Examine Perceptions and Priorities </vt:lpstr>
      <vt:lpstr>The Questions</vt:lpstr>
      <vt:lpstr>The Questions</vt:lpstr>
      <vt:lpstr>Benefits of Using Professional Schedulers</vt:lpstr>
      <vt:lpstr>Benefits</vt:lpstr>
      <vt:lpstr>Benefits</vt:lpstr>
      <vt:lpstr>Benefits</vt:lpstr>
      <vt:lpstr>Benefits</vt:lpstr>
      <vt:lpstr>Benefits</vt:lpstr>
      <vt:lpstr>Three Tips to Leverage the Professional Scheduler</vt:lpstr>
      <vt:lpstr>Conclusion</vt:lpstr>
      <vt:lpstr>As the Author so too the Professional Scheduler</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Presentation Template</dc:title>
  <dc:creator>AACE International</dc:creator>
  <cp:lastModifiedBy>Lori Vidak</cp:lastModifiedBy>
  <cp:revision>111</cp:revision>
  <cp:lastPrinted>2018-10-04T20:19:14Z</cp:lastPrinted>
  <dcterms:created xsi:type="dcterms:W3CDTF">2017-05-23T14:36:09Z</dcterms:created>
  <dcterms:modified xsi:type="dcterms:W3CDTF">2026-04-12T21:45:39Z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0x010100B434729E865318448DC7D033CEEFD500</vt:lpwstr>
  </property>
</Properties>
</file>